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730" r:id="rId4"/>
    <p:sldId id="731" r:id="rId5"/>
    <p:sldId id="732" r:id="rId6"/>
    <p:sldId id="733" r:id="rId7"/>
    <p:sldId id="734" r:id="rId8"/>
    <p:sldId id="735" r:id="rId9"/>
    <p:sldId id="736" r:id="rId10"/>
    <p:sldId id="265" r:id="rId11"/>
    <p:sldId id="737" r:id="rId12"/>
    <p:sldId id="738" r:id="rId13"/>
    <p:sldId id="739" r:id="rId14"/>
    <p:sldId id="740" r:id="rId15"/>
    <p:sldId id="741" r:id="rId16"/>
    <p:sldId id="742" r:id="rId17"/>
    <p:sldId id="654" r:id="rId18"/>
    <p:sldId id="743" r:id="rId19"/>
    <p:sldId id="744" r:id="rId20"/>
    <p:sldId id="745" r:id="rId21"/>
    <p:sldId id="746" r:id="rId22"/>
    <p:sldId id="747" r:id="rId23"/>
    <p:sldId id="655" r:id="rId24"/>
    <p:sldId id="748" r:id="rId25"/>
    <p:sldId id="749" r:id="rId26"/>
    <p:sldId id="750" r:id="rId27"/>
    <p:sldId id="751" r:id="rId28"/>
    <p:sldId id="752" r:id="rId29"/>
    <p:sldId id="665" r:id="rId30"/>
    <p:sldId id="792" r:id="rId31"/>
    <p:sldId id="793" r:id="rId32"/>
    <p:sldId id="794" r:id="rId33"/>
    <p:sldId id="791" r:id="rId34"/>
    <p:sldId id="795" r:id="rId35"/>
    <p:sldId id="656" r:id="rId36"/>
    <p:sldId id="754" r:id="rId37"/>
    <p:sldId id="755" r:id="rId38"/>
    <p:sldId id="756" r:id="rId39"/>
    <p:sldId id="757" r:id="rId40"/>
    <p:sldId id="753" r:id="rId41"/>
    <p:sldId id="657" r:id="rId42"/>
    <p:sldId id="758" r:id="rId43"/>
    <p:sldId id="759" r:id="rId44"/>
    <p:sldId id="760" r:id="rId45"/>
    <p:sldId id="761" r:id="rId46"/>
    <p:sldId id="762" r:id="rId47"/>
    <p:sldId id="763" r:id="rId48"/>
    <p:sldId id="764" r:id="rId49"/>
    <p:sldId id="658" r:id="rId50"/>
    <p:sldId id="765" r:id="rId51"/>
    <p:sldId id="766" r:id="rId52"/>
    <p:sldId id="767" r:id="rId53"/>
    <p:sldId id="768" r:id="rId54"/>
    <p:sldId id="769" r:id="rId55"/>
    <p:sldId id="659" r:id="rId56"/>
    <p:sldId id="770" r:id="rId57"/>
    <p:sldId id="771" r:id="rId58"/>
    <p:sldId id="772" r:id="rId59"/>
    <p:sldId id="773" r:id="rId60"/>
    <p:sldId id="774" r:id="rId61"/>
    <p:sldId id="775" r:id="rId62"/>
    <p:sldId id="660" r:id="rId63"/>
    <p:sldId id="776" r:id="rId64"/>
    <p:sldId id="777" r:id="rId65"/>
    <p:sldId id="778" r:id="rId66"/>
    <p:sldId id="779" r:id="rId67"/>
    <p:sldId id="780" r:id="rId68"/>
    <p:sldId id="661" r:id="rId69"/>
    <p:sldId id="781" r:id="rId70"/>
    <p:sldId id="782" r:id="rId71"/>
    <p:sldId id="783" r:id="rId72"/>
    <p:sldId id="784" r:id="rId73"/>
    <p:sldId id="785" r:id="rId74"/>
    <p:sldId id="662" r:id="rId75"/>
    <p:sldId id="663" r:id="rId76"/>
    <p:sldId id="786" r:id="rId77"/>
    <p:sldId id="787" r:id="rId78"/>
    <p:sldId id="788" r:id="rId79"/>
    <p:sldId id="789" r:id="rId80"/>
    <p:sldId id="790" r:id="rId81"/>
    <p:sldId id="664" r:id="rId82"/>
  </p:sldIdLst>
  <p:sldSz cx="9144000" cy="6858000" type="screen4x3"/>
  <p:notesSz cx="6858000" cy="9144000"/>
  <p:photoAlbum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2" autoAdjust="0"/>
    <p:restoredTop sz="94639" autoAdjust="0"/>
  </p:normalViewPr>
  <p:slideViewPr>
    <p:cSldViewPr>
      <p:cViewPr varScale="1">
        <p:scale>
          <a:sx n="52" d="100"/>
          <a:sy n="52" d="100"/>
        </p:scale>
        <p:origin x="-102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2583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7075-9387-4B57-96D0-695AF2F177BA}" type="datetimeFigureOut">
              <a:rPr lang="hu-HU" smtClean="0"/>
              <a:pPr/>
              <a:t>2012.12.10.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7075-9387-4B57-96D0-695AF2F177BA}" type="datetimeFigureOut">
              <a:rPr lang="hu-HU" smtClean="0"/>
              <a:pPr/>
              <a:t>2012.12.10.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7075-9387-4B57-96D0-695AF2F177BA}" type="datetimeFigureOut">
              <a:rPr lang="hu-HU" smtClean="0"/>
              <a:pPr/>
              <a:t>2012.12.10.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7075-9387-4B57-96D0-695AF2F177BA}" type="datetimeFigureOut">
              <a:rPr lang="hu-HU" smtClean="0"/>
              <a:pPr/>
              <a:t>2012.12.10.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7075-9387-4B57-96D0-695AF2F177BA}" type="datetimeFigureOut">
              <a:rPr lang="hu-HU" smtClean="0"/>
              <a:pPr/>
              <a:t>2012.12.10.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7075-9387-4B57-96D0-695AF2F177BA}" type="datetimeFigureOut">
              <a:rPr lang="hu-HU" smtClean="0"/>
              <a:pPr/>
              <a:t>2012.12.10.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7075-9387-4B57-96D0-695AF2F177BA}" type="datetimeFigureOut">
              <a:rPr lang="hu-HU" smtClean="0"/>
              <a:pPr/>
              <a:t>2012.12.10.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7075-9387-4B57-96D0-695AF2F177BA}" type="datetimeFigureOut">
              <a:rPr lang="hu-HU" smtClean="0"/>
              <a:pPr/>
              <a:t>2012.12.10.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7075-9387-4B57-96D0-695AF2F177BA}" type="datetimeFigureOut">
              <a:rPr lang="hu-HU" smtClean="0"/>
              <a:pPr/>
              <a:t>2012.12.10.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7075-9387-4B57-96D0-695AF2F177BA}" type="datetimeFigureOut">
              <a:rPr lang="hu-HU" smtClean="0"/>
              <a:pPr/>
              <a:t>2012.12.10.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7075-9387-4B57-96D0-695AF2F177BA}" type="datetimeFigureOut">
              <a:rPr lang="hu-HU" smtClean="0"/>
              <a:pPr/>
              <a:t>2012.12.10.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67075-9387-4B57-96D0-695AF2F177BA}" type="datetimeFigureOut">
              <a:rPr lang="hu-HU" smtClean="0"/>
              <a:pPr/>
              <a:t>2012.12.10.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A 2012. ÉVI ÉPÍTŐIPARI NÍVÓDÍJASOK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3100" b="1" dirty="0"/>
              <a:t>Középület kategóriában 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hu-HU" sz="5100" b="1" i="1" dirty="0"/>
              <a:t>PÉCSI KONFERENCIA-ÉS </a:t>
            </a:r>
            <a:r>
              <a:rPr lang="hu-HU" sz="5100" b="1" i="1" dirty="0" smtClean="0"/>
              <a:t>KONCERTKÖZPONT </a:t>
            </a:r>
          </a:p>
          <a:p>
            <a:pPr>
              <a:buNone/>
            </a:pPr>
            <a:r>
              <a:rPr lang="hu-HU" sz="5100" b="1" i="1" dirty="0" smtClean="0"/>
              <a:t>			„KODÁLY KÖZPONT”</a:t>
            </a:r>
          </a:p>
          <a:p>
            <a:pPr>
              <a:buNone/>
            </a:pPr>
            <a:r>
              <a:rPr lang="hu-HU" dirty="0" smtClean="0"/>
              <a:t>Pécs</a:t>
            </a:r>
            <a:r>
              <a:rPr lang="hu-HU" dirty="0"/>
              <a:t>, </a:t>
            </a:r>
            <a:r>
              <a:rPr lang="hu-HU" dirty="0" err="1" smtClean="0"/>
              <a:t>Universitas</a:t>
            </a:r>
            <a:r>
              <a:rPr lang="hu-HU" dirty="0" smtClean="0"/>
              <a:t> </a:t>
            </a:r>
            <a:r>
              <a:rPr lang="hu-HU" dirty="0"/>
              <a:t>utca </a:t>
            </a:r>
            <a:r>
              <a:rPr lang="hu-HU" dirty="0" smtClean="0"/>
              <a:t>4</a:t>
            </a:r>
          </a:p>
          <a:p>
            <a:pPr>
              <a:buNone/>
            </a:pPr>
            <a:endParaRPr lang="hu-HU" dirty="0" smtClean="0"/>
          </a:p>
          <a:p>
            <a:r>
              <a:rPr lang="hu-HU" dirty="0"/>
              <a:t>fővállalkozó</a:t>
            </a:r>
            <a:r>
              <a:rPr lang="hu-HU" dirty="0" smtClean="0"/>
              <a:t>:		</a:t>
            </a:r>
            <a:r>
              <a:rPr lang="hu-HU" b="1" dirty="0" smtClean="0"/>
              <a:t>Magyar </a:t>
            </a:r>
            <a:r>
              <a:rPr lang="hu-HU" b="1" dirty="0"/>
              <a:t>Építő </a:t>
            </a:r>
            <a:r>
              <a:rPr lang="hu-HU" b="1" dirty="0" err="1"/>
              <a:t>Zrt.-</a:t>
            </a:r>
            <a:r>
              <a:rPr lang="hu-HU" b="1" dirty="0"/>
              <a:t> </a:t>
            </a:r>
            <a:r>
              <a:rPr lang="hu-HU" b="1" dirty="0" err="1"/>
              <a:t>Arcadom</a:t>
            </a:r>
            <a:r>
              <a:rPr lang="hu-HU" b="1" dirty="0"/>
              <a:t> </a:t>
            </a:r>
            <a:r>
              <a:rPr lang="hu-HU" b="1" dirty="0" err="1" smtClean="0"/>
              <a:t>Zrt.Konzorcium</a:t>
            </a:r>
            <a:r>
              <a:rPr lang="hu-HU" dirty="0"/>
              <a:t>, </a:t>
            </a:r>
            <a:r>
              <a:rPr lang="hu-HU" dirty="0" smtClean="0"/>
              <a:t>Budapest</a:t>
            </a:r>
          </a:p>
          <a:p>
            <a:endParaRPr lang="hu-HU" dirty="0"/>
          </a:p>
          <a:p>
            <a:r>
              <a:rPr lang="hu-HU" dirty="0"/>
              <a:t>építtető</a:t>
            </a:r>
            <a:r>
              <a:rPr lang="hu-HU" dirty="0" smtClean="0"/>
              <a:t>:		</a:t>
            </a:r>
            <a:r>
              <a:rPr lang="hu-HU" b="1" dirty="0" smtClean="0"/>
              <a:t>Pécs </a:t>
            </a:r>
            <a:r>
              <a:rPr lang="hu-HU" b="1" dirty="0"/>
              <a:t>Megyei Jogú Város Önkormányzata</a:t>
            </a:r>
            <a:endParaRPr lang="hu-HU" dirty="0"/>
          </a:p>
          <a:p>
            <a:r>
              <a:rPr lang="hu-HU" dirty="0"/>
              <a:t>tervező</a:t>
            </a:r>
            <a:r>
              <a:rPr lang="hu-HU" dirty="0" smtClean="0"/>
              <a:t>:		</a:t>
            </a:r>
            <a:r>
              <a:rPr lang="hu-HU" b="1" dirty="0" smtClean="0"/>
              <a:t>Építész </a:t>
            </a:r>
            <a:r>
              <a:rPr lang="hu-HU" b="1" dirty="0"/>
              <a:t>Stúdió</a:t>
            </a:r>
            <a:r>
              <a:rPr lang="hu-HU" dirty="0"/>
              <a:t> Kft. Budapest, Keller </a:t>
            </a:r>
            <a:r>
              <a:rPr lang="hu-HU" dirty="0" smtClean="0"/>
              <a:t>					Ferenc,</a:t>
            </a:r>
            <a:r>
              <a:rPr lang="hu-HU" dirty="0" err="1" smtClean="0"/>
              <a:t>Hőnich</a:t>
            </a:r>
            <a:r>
              <a:rPr lang="hu-HU" dirty="0" smtClean="0"/>
              <a:t> </a:t>
            </a:r>
            <a:r>
              <a:rPr lang="hu-HU" dirty="0"/>
              <a:t>Richard, </a:t>
            </a:r>
            <a:r>
              <a:rPr lang="hu-HU" dirty="0" smtClean="0"/>
              <a:t>Sólyom </a:t>
            </a:r>
            <a:r>
              <a:rPr lang="hu-HU" dirty="0"/>
              <a:t>Benedek, </a:t>
            </a:r>
            <a:r>
              <a:rPr lang="hu-HU" dirty="0" smtClean="0"/>
              <a:t>				</a:t>
            </a:r>
            <a:r>
              <a:rPr lang="hu-HU" dirty="0" err="1" smtClean="0"/>
              <a:t>Fialowszky</a:t>
            </a:r>
            <a:r>
              <a:rPr lang="hu-HU" dirty="0" smtClean="0"/>
              <a:t> </a:t>
            </a:r>
            <a:r>
              <a:rPr lang="hu-HU" dirty="0"/>
              <a:t>Tamás </a:t>
            </a:r>
          </a:p>
          <a:p>
            <a:pPr>
              <a:buNone/>
            </a:pPr>
            <a:r>
              <a:rPr lang="hu-HU" dirty="0"/>
              <a:t>	</a:t>
            </a:r>
            <a:r>
              <a:rPr lang="hu-HU" dirty="0" smtClean="0"/>
              <a:t>			</a:t>
            </a:r>
            <a:r>
              <a:rPr lang="hu-HU" b="1" dirty="0" smtClean="0"/>
              <a:t>Mérték</a:t>
            </a:r>
            <a:r>
              <a:rPr lang="hu-HU" dirty="0" smtClean="0"/>
              <a:t> </a:t>
            </a:r>
            <a:r>
              <a:rPr lang="hu-HU" dirty="0"/>
              <a:t>Építészeti Stúdió Kft. Budapest,  </a:t>
            </a:r>
            <a:r>
              <a:rPr lang="hu-HU" dirty="0" smtClean="0"/>
              <a:t>				Fábián </a:t>
            </a:r>
            <a:r>
              <a:rPr lang="hu-HU" dirty="0"/>
              <a:t>László,Vámosi István</a:t>
            </a:r>
          </a:p>
          <a:p>
            <a:r>
              <a:rPr lang="hu-HU" dirty="0" smtClean="0"/>
              <a:t>alvállalkozók:		</a:t>
            </a:r>
            <a:r>
              <a:rPr lang="hu-HU" b="1" dirty="0" smtClean="0"/>
              <a:t>VIV</a:t>
            </a:r>
            <a:r>
              <a:rPr lang="hu-HU" dirty="0" smtClean="0"/>
              <a:t> </a:t>
            </a:r>
            <a:r>
              <a:rPr lang="hu-HU" dirty="0" err="1"/>
              <a:t>Villanyszerelőipari</a:t>
            </a:r>
            <a:r>
              <a:rPr lang="hu-HU" dirty="0"/>
              <a:t> Kft. </a:t>
            </a:r>
            <a:r>
              <a:rPr lang="hu-HU" dirty="0" smtClean="0"/>
              <a:t>Budapest</a:t>
            </a:r>
          </a:p>
          <a:p>
            <a:pPr>
              <a:buNone/>
            </a:pPr>
            <a:r>
              <a:rPr lang="hu-HU" dirty="0"/>
              <a:t>	</a:t>
            </a:r>
            <a:r>
              <a:rPr lang="hu-HU" dirty="0" smtClean="0"/>
              <a:t>			</a:t>
            </a:r>
            <a:r>
              <a:rPr lang="hu-HU" b="1" dirty="0" smtClean="0"/>
              <a:t>ÉPSZERK-PANNONIA </a:t>
            </a:r>
            <a:r>
              <a:rPr lang="hu-HU" b="1" dirty="0"/>
              <a:t>INVEST</a:t>
            </a:r>
            <a:r>
              <a:rPr lang="hu-HU" dirty="0"/>
              <a:t> </a:t>
            </a:r>
            <a:r>
              <a:rPr lang="hu-HU" dirty="0" smtClean="0"/>
              <a:t>Építőipari 				Kft.</a:t>
            </a:r>
          </a:p>
          <a:p>
            <a:pPr>
              <a:buNone/>
            </a:pPr>
            <a:r>
              <a:rPr lang="hu-HU" b="1" dirty="0"/>
              <a:t>	</a:t>
            </a:r>
            <a:r>
              <a:rPr lang="hu-HU" b="1" dirty="0" smtClean="0"/>
              <a:t>			RENESZÁNSZ</a:t>
            </a:r>
            <a:r>
              <a:rPr lang="hu-HU" dirty="0" smtClean="0"/>
              <a:t>  Kőfaragó </a:t>
            </a:r>
            <a:r>
              <a:rPr lang="hu-HU" dirty="0" err="1"/>
              <a:t>Zrt</a:t>
            </a:r>
            <a:r>
              <a:rPr lang="hu-HU" dirty="0"/>
              <a:t>. Üröm</a:t>
            </a:r>
          </a:p>
          <a:p>
            <a:pPr>
              <a:buNone/>
            </a:pPr>
            <a:endParaRPr lang="hu-HU" dirty="0" smtClean="0"/>
          </a:p>
          <a:p>
            <a:pPr>
              <a:buNone/>
            </a:pPr>
            <a:endParaRPr lang="hu-HU" dirty="0" smtClean="0"/>
          </a:p>
          <a:p>
            <a:pPr>
              <a:buNone/>
            </a:pP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Kodály Közpon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4925"/>
            <a:ext cx="9144000" cy="6786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_MG_717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_MG_717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k6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k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7588" y="0"/>
            <a:ext cx="4568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k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965200"/>
            <a:ext cx="9144000" cy="4926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2700" b="1" dirty="0" smtClean="0"/>
              <a:t>Középület kategóriában </a:t>
            </a:r>
            <a:r>
              <a:rPr lang="hu-HU" sz="3100" dirty="0" smtClean="0"/>
              <a:t/>
            </a:r>
            <a:br>
              <a:rPr lang="hu-HU" sz="3100" dirty="0" smtClean="0"/>
            </a:br>
            <a:r>
              <a:rPr lang="hu-HU" sz="2700" b="1" i="1" dirty="0" smtClean="0"/>
              <a:t>Budapesti Liszt Ferenc Nemzetközi Repülőtér, </a:t>
            </a:r>
            <a:r>
              <a:rPr lang="hu-HU" sz="2700" b="1" i="1" dirty="0" err="1" smtClean="0"/>
              <a:t>Sky</a:t>
            </a:r>
            <a:r>
              <a:rPr lang="hu-HU" sz="2700" b="1" i="1" dirty="0" smtClean="0"/>
              <a:t> </a:t>
            </a:r>
            <a:r>
              <a:rPr lang="hu-HU" sz="2700" b="1" i="1" dirty="0" err="1" smtClean="0"/>
              <a:t>Court</a:t>
            </a:r>
            <a:r>
              <a:rPr lang="hu-HU" sz="2700" b="1" i="1" dirty="0" smtClean="0"/>
              <a:t> épület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hu-HU" dirty="0" smtClean="0"/>
              <a:t>	</a:t>
            </a:r>
            <a:r>
              <a:rPr lang="hu-HU" sz="3800" b="1" dirty="0" smtClean="0"/>
              <a:t>Budapest, BUD Nemzetközi Repülőtér</a:t>
            </a:r>
          </a:p>
          <a:p>
            <a:endParaRPr lang="hu-HU" dirty="0" smtClean="0"/>
          </a:p>
          <a:p>
            <a:r>
              <a:rPr lang="hu-HU" dirty="0" smtClean="0"/>
              <a:t>fővállalkozó: 	</a:t>
            </a:r>
            <a:r>
              <a:rPr lang="hu-HU" b="1" dirty="0" smtClean="0"/>
              <a:t>KÉSZ </a:t>
            </a:r>
            <a:r>
              <a:rPr lang="hu-HU" dirty="0" smtClean="0"/>
              <a:t>Építő és Szerelő </a:t>
            </a:r>
            <a:r>
              <a:rPr lang="hu-HU" dirty="0" err="1" smtClean="0"/>
              <a:t>Zrt</a:t>
            </a:r>
            <a:r>
              <a:rPr lang="hu-HU" dirty="0" smtClean="0"/>
              <a:t>. Szeged</a:t>
            </a:r>
          </a:p>
          <a:p>
            <a:r>
              <a:rPr lang="hu-HU" dirty="0" smtClean="0"/>
              <a:t>építtető: 		</a:t>
            </a:r>
            <a:r>
              <a:rPr lang="hu-HU" b="1" dirty="0" smtClean="0"/>
              <a:t>Budapest Airport</a:t>
            </a:r>
            <a:r>
              <a:rPr lang="hu-HU" dirty="0" smtClean="0"/>
              <a:t> </a:t>
            </a:r>
            <a:r>
              <a:rPr lang="hu-HU" dirty="0" err="1" smtClean="0"/>
              <a:t>Zrt</a:t>
            </a:r>
            <a:r>
              <a:rPr lang="hu-HU" dirty="0" smtClean="0"/>
              <a:t>. Budapest </a:t>
            </a:r>
          </a:p>
          <a:p>
            <a:r>
              <a:rPr lang="hu-HU" dirty="0" smtClean="0"/>
              <a:t>tervező:		</a:t>
            </a:r>
            <a:r>
              <a:rPr lang="hu-HU" b="1" dirty="0" err="1" smtClean="0"/>
              <a:t>Középülettervező</a:t>
            </a:r>
            <a:r>
              <a:rPr lang="hu-HU" b="1" dirty="0" smtClean="0"/>
              <a:t>  </a:t>
            </a:r>
            <a:r>
              <a:rPr lang="hu-HU" b="1" dirty="0" err="1" smtClean="0"/>
              <a:t>Zrt</a:t>
            </a:r>
            <a:r>
              <a:rPr lang="hu-HU" dirty="0" smtClean="0"/>
              <a:t>. Budapest , 			</a:t>
            </a:r>
            <a:r>
              <a:rPr lang="hu-HU" dirty="0" err="1" smtClean="0"/>
              <a:t>Tima</a:t>
            </a:r>
            <a:r>
              <a:rPr lang="hu-HU" dirty="0" smtClean="0"/>
              <a:t> Zoltán</a:t>
            </a:r>
          </a:p>
          <a:p>
            <a:r>
              <a:rPr lang="hu-HU" dirty="0" smtClean="0"/>
              <a:t>alvállalkozók: 	</a:t>
            </a:r>
            <a:r>
              <a:rPr lang="hu-HU" b="1" dirty="0" smtClean="0"/>
              <a:t>KÉSZ Ipari Gyártó</a:t>
            </a:r>
            <a:r>
              <a:rPr lang="hu-HU" dirty="0" smtClean="0"/>
              <a:t> Kft. Kecskemét 			</a:t>
            </a:r>
            <a:r>
              <a:rPr lang="hu-HU" b="1" dirty="0" err="1" smtClean="0"/>
              <a:t>Matech</a:t>
            </a:r>
            <a:r>
              <a:rPr lang="hu-HU" b="1" dirty="0" smtClean="0"/>
              <a:t> </a:t>
            </a:r>
            <a:r>
              <a:rPr lang="hu-HU" dirty="0" smtClean="0"/>
              <a:t>Magyar Technológiai 				Gyártó és Szerelő Kft. Szeged</a:t>
            </a:r>
          </a:p>
          <a:p>
            <a:pPr>
              <a:buNone/>
            </a:pPr>
            <a:r>
              <a:rPr lang="hu-HU" b="1" dirty="0" smtClean="0"/>
              <a:t>				</a:t>
            </a:r>
            <a:r>
              <a:rPr lang="hu-HU" b="1" dirty="0" err="1" smtClean="0"/>
              <a:t>Alumont</a:t>
            </a:r>
            <a:r>
              <a:rPr lang="hu-HU" dirty="0" smtClean="0"/>
              <a:t> Szerelő és Gyártó Kft. 				Budapest</a:t>
            </a:r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kyCourt_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33375"/>
            <a:ext cx="9144000" cy="619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kyCourt_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71463"/>
            <a:ext cx="9144000" cy="631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3100" b="1" dirty="0"/>
              <a:t>Többlakásos lakóház kategóriában 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hu-HU" sz="4600" b="1" i="1" dirty="0" smtClean="0"/>
              <a:t>Simplon </a:t>
            </a:r>
            <a:r>
              <a:rPr lang="hu-HU" sz="4600" b="1" i="1" dirty="0"/>
              <a:t>Udvar „A” </a:t>
            </a:r>
            <a:r>
              <a:rPr lang="hu-HU" sz="4600" b="1" i="1" dirty="0" smtClean="0"/>
              <a:t>épület</a:t>
            </a:r>
          </a:p>
          <a:p>
            <a:pPr>
              <a:buNone/>
            </a:pPr>
            <a:r>
              <a:rPr lang="hu-HU" b="1" i="1" dirty="0" smtClean="0"/>
              <a:t> </a:t>
            </a:r>
            <a:r>
              <a:rPr lang="hu-HU" dirty="0" smtClean="0"/>
              <a:t>Budapest </a:t>
            </a:r>
            <a:r>
              <a:rPr lang="hu-HU" dirty="0"/>
              <a:t>XI. kerület, </a:t>
            </a:r>
            <a:r>
              <a:rPr lang="hu-HU" dirty="0" smtClean="0"/>
              <a:t>				</a:t>
            </a:r>
          </a:p>
          <a:p>
            <a:pPr>
              <a:buNone/>
            </a:pPr>
            <a:r>
              <a:rPr lang="hu-HU" dirty="0" smtClean="0"/>
              <a:t> Bercsényi </a:t>
            </a:r>
            <a:r>
              <a:rPr lang="hu-HU" dirty="0"/>
              <a:t>– Váli u</a:t>
            </a:r>
            <a:r>
              <a:rPr lang="hu-HU" dirty="0" smtClean="0"/>
              <a:t>.</a:t>
            </a:r>
            <a:r>
              <a:rPr lang="hu-HU" dirty="0"/>
              <a:t> </a:t>
            </a:r>
            <a:endParaRPr lang="hu-HU" dirty="0" smtClean="0"/>
          </a:p>
          <a:p>
            <a:pPr>
              <a:buNone/>
            </a:pPr>
            <a:endParaRPr lang="hu-HU" dirty="0"/>
          </a:p>
          <a:p>
            <a:r>
              <a:rPr lang="hu-HU" dirty="0"/>
              <a:t>fővállalkozó:	</a:t>
            </a:r>
            <a:r>
              <a:rPr lang="hu-HU" b="1" dirty="0"/>
              <a:t>Schilling &amp; Társai</a:t>
            </a:r>
            <a:r>
              <a:rPr lang="hu-HU" dirty="0"/>
              <a:t> Építőipari  és </a:t>
            </a:r>
            <a:r>
              <a:rPr lang="hu-HU" dirty="0" smtClean="0"/>
              <a:t>					Kereskedelmi </a:t>
            </a:r>
            <a:r>
              <a:rPr lang="hu-HU" dirty="0"/>
              <a:t>Kft. </a:t>
            </a:r>
            <a:r>
              <a:rPr lang="hu-HU" dirty="0" smtClean="0"/>
              <a:t>Budapest</a:t>
            </a:r>
            <a:endParaRPr lang="hu-HU" dirty="0"/>
          </a:p>
          <a:p>
            <a:r>
              <a:rPr lang="hu-HU" dirty="0"/>
              <a:t>építtető:	</a:t>
            </a:r>
            <a:r>
              <a:rPr lang="hu-HU" b="1" dirty="0" smtClean="0"/>
              <a:t>ING</a:t>
            </a:r>
            <a:r>
              <a:rPr lang="hu-HU" dirty="0" smtClean="0"/>
              <a:t> </a:t>
            </a:r>
            <a:r>
              <a:rPr lang="hu-HU" b="1" dirty="0"/>
              <a:t>Magyarország</a:t>
            </a:r>
            <a:r>
              <a:rPr lang="hu-HU" dirty="0"/>
              <a:t> </a:t>
            </a:r>
            <a:r>
              <a:rPr lang="hu-HU" dirty="0" smtClean="0"/>
              <a:t> Ingatlanfejlesztő 				Kft</a:t>
            </a:r>
            <a:r>
              <a:rPr lang="hu-HU" dirty="0"/>
              <a:t>. Budapest                                                                                               </a:t>
            </a:r>
            <a:endParaRPr lang="hu-HU" dirty="0" smtClean="0"/>
          </a:p>
          <a:p>
            <a:r>
              <a:rPr lang="hu-HU" dirty="0" smtClean="0"/>
              <a:t>tervező</a:t>
            </a:r>
            <a:r>
              <a:rPr lang="hu-HU" dirty="0"/>
              <a:t>:	</a:t>
            </a:r>
            <a:r>
              <a:rPr lang="hu-HU" b="1" dirty="0" smtClean="0"/>
              <a:t>T2.a </a:t>
            </a:r>
            <a:r>
              <a:rPr lang="hu-HU" b="1" dirty="0"/>
              <a:t>Építész Iroda Kft.</a:t>
            </a:r>
            <a:r>
              <a:rPr lang="hu-HU" dirty="0"/>
              <a:t> Budapest, </a:t>
            </a:r>
            <a:r>
              <a:rPr lang="hu-HU" dirty="0" smtClean="0"/>
              <a:t>				Turányi </a:t>
            </a:r>
            <a:r>
              <a:rPr lang="hu-HU" dirty="0"/>
              <a:t>Gábor DLA           </a:t>
            </a:r>
          </a:p>
          <a:p>
            <a:r>
              <a:rPr lang="hu-HU" dirty="0" smtClean="0"/>
              <a:t>Alvállalkozók:  </a:t>
            </a:r>
            <a:r>
              <a:rPr lang="hu-HU" b="1" dirty="0" smtClean="0"/>
              <a:t>ALUFE </a:t>
            </a:r>
            <a:r>
              <a:rPr lang="hu-HU" b="1" dirty="0"/>
              <a:t>Kft.</a:t>
            </a:r>
            <a:r>
              <a:rPr lang="hu-HU" dirty="0"/>
              <a:t> </a:t>
            </a:r>
            <a:r>
              <a:rPr lang="hu-HU" dirty="0" smtClean="0"/>
              <a:t>Székesfehérvár                                          		   </a:t>
            </a:r>
            <a:r>
              <a:rPr lang="hu-HU" b="1" dirty="0" smtClean="0"/>
              <a:t>SIVA-MONT</a:t>
            </a:r>
            <a:r>
              <a:rPr lang="hu-HU" dirty="0" smtClean="0"/>
              <a:t> </a:t>
            </a:r>
            <a:r>
              <a:rPr lang="hu-HU" dirty="0"/>
              <a:t>Épületgépészeti Kft. </a:t>
            </a:r>
            <a:r>
              <a:rPr lang="hu-HU" dirty="0" smtClean="0"/>
              <a:t>				   Budapest</a:t>
            </a:r>
            <a:endParaRPr lang="hu-HU" dirty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kycourt-02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30263"/>
            <a:ext cx="9144000" cy="519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kycourt-09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11238" y="0"/>
            <a:ext cx="71199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kycourt-13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303338"/>
            <a:ext cx="9144000" cy="4249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3100" b="1" dirty="0" smtClean="0"/>
              <a:t>Irodaépület kategóriában 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hu-HU" b="1" i="1" dirty="0" smtClean="0"/>
              <a:t>	</a:t>
            </a:r>
            <a:r>
              <a:rPr lang="hu-HU" sz="3800" b="1" i="1" dirty="0" smtClean="0"/>
              <a:t>Akadémia Park </a:t>
            </a:r>
            <a:r>
              <a:rPr lang="hu-HU" sz="3800" b="1" i="1" dirty="0" err="1" smtClean="0"/>
              <a:t>Officium</a:t>
            </a:r>
            <a:r>
              <a:rPr lang="hu-HU" sz="3800" b="1" i="1" dirty="0" smtClean="0"/>
              <a:t> és Trafó Irodaház</a:t>
            </a:r>
            <a:endParaRPr lang="hu-HU" sz="3800" dirty="0" smtClean="0"/>
          </a:p>
          <a:p>
            <a:pPr>
              <a:buNone/>
            </a:pPr>
            <a:r>
              <a:rPr lang="hu-HU" dirty="0" smtClean="0"/>
              <a:t>	Budapest II. kerület, Hűvösvölgyi út 21-23.</a:t>
            </a:r>
          </a:p>
          <a:p>
            <a:pPr>
              <a:buNone/>
            </a:pPr>
            <a:endParaRPr lang="hu-HU" dirty="0" smtClean="0"/>
          </a:p>
          <a:p>
            <a:r>
              <a:rPr lang="hu-HU" dirty="0" smtClean="0"/>
              <a:t>fővállalkozó: </a:t>
            </a:r>
            <a:r>
              <a:rPr lang="hu-HU" b="1" dirty="0" smtClean="0"/>
              <a:t>Market</a:t>
            </a:r>
            <a:r>
              <a:rPr lang="hu-HU" dirty="0" smtClean="0"/>
              <a:t> Építő </a:t>
            </a:r>
            <a:r>
              <a:rPr lang="hu-HU" dirty="0" err="1" smtClean="0"/>
              <a:t>Zrt</a:t>
            </a:r>
            <a:r>
              <a:rPr lang="hu-HU" dirty="0" smtClean="0"/>
              <a:t>. Budapest</a:t>
            </a:r>
          </a:p>
          <a:p>
            <a:r>
              <a:rPr lang="hu-HU" dirty="0" smtClean="0"/>
              <a:t>építtető: </a:t>
            </a:r>
            <a:r>
              <a:rPr lang="hu-HU" b="1" dirty="0" smtClean="0"/>
              <a:t>Akadémia Park</a:t>
            </a:r>
            <a:r>
              <a:rPr lang="hu-HU" dirty="0" smtClean="0"/>
              <a:t> Kft. Budapest</a:t>
            </a:r>
          </a:p>
          <a:p>
            <a:r>
              <a:rPr lang="hu-HU" dirty="0" smtClean="0"/>
              <a:t> tervező: </a:t>
            </a:r>
            <a:r>
              <a:rPr lang="hu-HU" b="1" dirty="0" smtClean="0"/>
              <a:t>Vikár és Lukás</a:t>
            </a:r>
            <a:r>
              <a:rPr lang="hu-HU" dirty="0" smtClean="0"/>
              <a:t> Építészstúdió  Kft. Budapest, </a:t>
            </a:r>
          </a:p>
          <a:p>
            <a:pPr>
              <a:buNone/>
            </a:pPr>
            <a:r>
              <a:rPr lang="hu-HU" dirty="0" smtClean="0"/>
              <a:t>	 	         Lukács István, Vikár András, Gál Árpád  </a:t>
            </a:r>
          </a:p>
          <a:p>
            <a:pPr>
              <a:buNone/>
            </a:pPr>
            <a:r>
              <a:rPr lang="hu-HU" dirty="0" smtClean="0"/>
              <a:t>		         </a:t>
            </a:r>
            <a:r>
              <a:rPr lang="hu-HU" b="1" dirty="0" smtClean="0"/>
              <a:t>ZHJ</a:t>
            </a:r>
            <a:r>
              <a:rPr lang="hu-HU" dirty="0" smtClean="0"/>
              <a:t> Kft. Budapest,  Z Halmányi Judit</a:t>
            </a:r>
          </a:p>
          <a:p>
            <a:r>
              <a:rPr lang="hu-HU" dirty="0" smtClean="0"/>
              <a:t>alvállalkozók: </a:t>
            </a:r>
            <a:r>
              <a:rPr lang="hu-HU" b="1" dirty="0" smtClean="0"/>
              <a:t>AHOMLOKZAT </a:t>
            </a:r>
            <a:r>
              <a:rPr lang="hu-HU" dirty="0" smtClean="0"/>
              <a:t>Kft. Budapest ,</a:t>
            </a:r>
            <a:r>
              <a:rPr lang="hu-HU" b="1" dirty="0" err="1" smtClean="0"/>
              <a:t>Metalux</a:t>
            </a:r>
            <a:r>
              <a:rPr lang="hu-HU" b="1" dirty="0" smtClean="0"/>
              <a:t> 		      </a:t>
            </a:r>
            <a:r>
              <a:rPr lang="hu-HU" dirty="0" smtClean="0"/>
              <a:t>Kft. Dunakeszi, </a:t>
            </a:r>
            <a:r>
              <a:rPr lang="hu-HU" b="1" dirty="0" err="1" smtClean="0"/>
              <a:t>Moratus</a:t>
            </a:r>
            <a:r>
              <a:rPr lang="hu-HU" dirty="0" smtClean="0"/>
              <a:t> Kft. Budapest</a:t>
            </a:r>
          </a:p>
          <a:p>
            <a:pPr>
              <a:buNone/>
            </a:pPr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800_36cfvp_OFFICIUM_VALASZTOTT_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68288"/>
            <a:ext cx="9144000" cy="632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800_4bh0wq_OFFICIUM_VALASZTOTT_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68288"/>
            <a:ext cx="9144000" cy="632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m_MPJ522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57275"/>
            <a:ext cx="9144000" cy="474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_MPJ525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_MPJ527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3100" b="1" dirty="0" smtClean="0"/>
              <a:t>Irodaépület kategóriában 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hu-HU" sz="5100" b="1" i="1" dirty="0" smtClean="0"/>
              <a:t>	K &amp; H Irodaház / K Épület/</a:t>
            </a:r>
            <a:r>
              <a:rPr lang="hu-HU" sz="5100" dirty="0" smtClean="0"/>
              <a:t> Budapest IX. kerület Lechner Ödön fasor 9.   </a:t>
            </a:r>
          </a:p>
          <a:p>
            <a:pPr>
              <a:buNone/>
            </a:pPr>
            <a:r>
              <a:rPr lang="hu-HU" sz="5100" b="1" i="1" dirty="0" smtClean="0"/>
              <a:t>	</a:t>
            </a:r>
            <a:r>
              <a:rPr lang="hu-HU" sz="5100" b="1" i="1" dirty="0" err="1" smtClean="0"/>
              <a:t>Bérirodaház</a:t>
            </a:r>
            <a:r>
              <a:rPr lang="hu-HU" sz="5100" b="1" i="1" dirty="0" smtClean="0"/>
              <a:t> / H Épület / </a:t>
            </a:r>
            <a:r>
              <a:rPr lang="hu-HU" sz="5100" dirty="0" smtClean="0"/>
              <a:t>Budapest IX: kerület </a:t>
            </a:r>
            <a:r>
              <a:rPr lang="hu-HU" sz="5100" dirty="0" err="1" smtClean="0"/>
              <a:t>Lecner</a:t>
            </a:r>
            <a:r>
              <a:rPr lang="hu-HU" sz="5100" dirty="0" smtClean="0"/>
              <a:t> Ödön fasor 10</a:t>
            </a:r>
          </a:p>
          <a:p>
            <a:r>
              <a:rPr lang="hu-HU" dirty="0" smtClean="0"/>
              <a:t>fővállalkozó: </a:t>
            </a:r>
            <a:r>
              <a:rPr lang="hu-HU" dirty="0" err="1" smtClean="0"/>
              <a:t>Tri</a:t>
            </a:r>
            <a:r>
              <a:rPr lang="hu-HU" dirty="0" smtClean="0"/>
              <a:t>  Gránit cégcsoport </a:t>
            </a:r>
            <a:r>
              <a:rPr lang="hu-HU" b="1" dirty="0" smtClean="0"/>
              <a:t>Duna Kongresszus Ingatlanfejlesztő</a:t>
            </a:r>
            <a:r>
              <a:rPr lang="hu-HU" dirty="0" smtClean="0"/>
              <a:t> Kft. 	              	             Budapest</a:t>
            </a:r>
          </a:p>
          <a:p>
            <a:r>
              <a:rPr lang="hu-HU" dirty="0" smtClean="0"/>
              <a:t>építtető „K” Ép.:</a:t>
            </a:r>
            <a:r>
              <a:rPr lang="hu-HU" b="1" dirty="0" smtClean="0"/>
              <a:t>K &amp; H</a:t>
            </a:r>
            <a:r>
              <a:rPr lang="hu-HU" dirty="0" smtClean="0"/>
              <a:t> </a:t>
            </a:r>
            <a:r>
              <a:rPr lang="hu-HU" b="1" dirty="0" smtClean="0"/>
              <a:t>Ingatlanlízing</a:t>
            </a:r>
            <a:r>
              <a:rPr lang="hu-HU" dirty="0" smtClean="0"/>
              <a:t> </a:t>
            </a:r>
            <a:r>
              <a:rPr lang="hu-HU" dirty="0" err="1" smtClean="0"/>
              <a:t>Zrt</a:t>
            </a:r>
            <a:r>
              <a:rPr lang="hu-HU" dirty="0" smtClean="0"/>
              <a:t>. Budapest     </a:t>
            </a:r>
          </a:p>
          <a:p>
            <a:r>
              <a:rPr lang="hu-HU" dirty="0" smtClean="0"/>
              <a:t>építtető „H” Ép.:</a:t>
            </a:r>
            <a:r>
              <a:rPr lang="hu-HU" b="1" dirty="0" err="1" smtClean="0"/>
              <a:t>Millenium</a:t>
            </a:r>
            <a:r>
              <a:rPr lang="hu-HU" b="1" dirty="0" smtClean="0"/>
              <a:t> Irodaház</a:t>
            </a:r>
            <a:r>
              <a:rPr lang="hu-HU" dirty="0" smtClean="0"/>
              <a:t> Kft. Budapest</a:t>
            </a:r>
          </a:p>
          <a:p>
            <a:r>
              <a:rPr lang="hu-HU" dirty="0" smtClean="0"/>
              <a:t>tervező: </a:t>
            </a:r>
            <a:r>
              <a:rPr lang="hu-HU" b="1" dirty="0" smtClean="0"/>
              <a:t>Finta és Társai</a:t>
            </a:r>
            <a:r>
              <a:rPr lang="hu-HU" dirty="0" smtClean="0"/>
              <a:t> Építész Stúdió Kft. Budapest,</a:t>
            </a:r>
          </a:p>
          <a:p>
            <a:pPr>
              <a:buNone/>
            </a:pPr>
            <a:r>
              <a:rPr lang="hu-HU" dirty="0" smtClean="0"/>
              <a:t>		       Szabó Tamás János DLA </a:t>
            </a:r>
          </a:p>
          <a:p>
            <a:r>
              <a:rPr lang="hu-HU" dirty="0" smtClean="0"/>
              <a:t>alvállalkozók:  	</a:t>
            </a:r>
            <a:r>
              <a:rPr lang="hu-HU" b="1" dirty="0" smtClean="0"/>
              <a:t>P.A.M </a:t>
            </a:r>
            <a:r>
              <a:rPr lang="hu-HU" b="1" dirty="0" err="1" smtClean="0"/>
              <a:t>Invest</a:t>
            </a:r>
            <a:r>
              <a:rPr lang="hu-HU" b="1" dirty="0" smtClean="0"/>
              <a:t> 2000</a:t>
            </a:r>
            <a:r>
              <a:rPr lang="hu-HU" dirty="0" smtClean="0"/>
              <a:t> </a:t>
            </a:r>
            <a:r>
              <a:rPr lang="hu-HU" dirty="0" err="1" smtClean="0"/>
              <a:t>Ingatlanforg</a:t>
            </a:r>
            <a:r>
              <a:rPr lang="hu-HU" dirty="0" smtClean="0"/>
              <a:t>. és Építőipari </a:t>
            </a:r>
            <a:r>
              <a:rPr lang="hu-HU" dirty="0" err="1" smtClean="0"/>
              <a:t>Kft.Bp</a:t>
            </a:r>
            <a:r>
              <a:rPr lang="hu-HU" dirty="0" smtClean="0"/>
              <a:t>.</a:t>
            </a:r>
          </a:p>
          <a:p>
            <a:pPr>
              <a:buNone/>
            </a:pPr>
            <a:r>
              <a:rPr lang="hu-HU" b="1" dirty="0" smtClean="0"/>
              <a:t>			ÉPSZERK-PANNÓNIA INVEST</a:t>
            </a:r>
            <a:r>
              <a:rPr lang="hu-HU" dirty="0" smtClean="0"/>
              <a:t> Kft. Budapest </a:t>
            </a:r>
          </a:p>
          <a:p>
            <a:pPr>
              <a:buNone/>
            </a:pPr>
            <a:r>
              <a:rPr lang="hu-HU" b="1" dirty="0" smtClean="0"/>
              <a:t>			ALUFE</a:t>
            </a:r>
            <a:r>
              <a:rPr lang="hu-HU" dirty="0" smtClean="0"/>
              <a:t> Kft. Székesfehérvár</a:t>
            </a:r>
          </a:p>
          <a:p>
            <a:pPr>
              <a:buNone/>
            </a:pPr>
            <a:r>
              <a:rPr lang="hu-HU" b="1" dirty="0" smtClean="0"/>
              <a:t>			Gordiusz 95’</a:t>
            </a:r>
            <a:r>
              <a:rPr lang="hu-HU" dirty="0" smtClean="0"/>
              <a:t> Ipari, Kereskedelmi és Szolgáltató Kft. Bp.</a:t>
            </a:r>
          </a:p>
          <a:p>
            <a:pPr>
              <a:buNone/>
            </a:pPr>
            <a:r>
              <a:rPr lang="hu-HU" b="1" dirty="0" smtClean="0"/>
              <a:t>			Kraft FM</a:t>
            </a:r>
            <a:r>
              <a:rPr lang="hu-HU" dirty="0" smtClean="0"/>
              <a:t> Üzemeltetési és Szolgáltató Kft. </a:t>
            </a:r>
            <a:r>
              <a:rPr lang="hu-HU" dirty="0" err="1" smtClean="0"/>
              <a:t>Bp</a:t>
            </a:r>
            <a:endParaRPr lang="hu-HU" dirty="0" smtClean="0"/>
          </a:p>
          <a:p>
            <a:pPr>
              <a:buNone/>
            </a:pP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implon_2029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HAJ_29385_resiz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HAJ_2944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57188"/>
            <a:ext cx="9144000" cy="614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HAJ_2898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11163"/>
            <a:ext cx="9144000" cy="603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HAJ_296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9413"/>
            <a:ext cx="9144000" cy="6097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KH_kornyezet_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3100" b="1" dirty="0" smtClean="0"/>
              <a:t>Kereskedelmi létesítmény kategóriában 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hu-HU" b="1" i="1" dirty="0" smtClean="0"/>
              <a:t>	</a:t>
            </a:r>
            <a:r>
              <a:rPr lang="hu-HU" sz="3800" b="1" i="1" dirty="0" smtClean="0"/>
              <a:t>Árkád Bevásárlóközpont</a:t>
            </a:r>
          </a:p>
          <a:p>
            <a:pPr>
              <a:buNone/>
            </a:pPr>
            <a:r>
              <a:rPr lang="hu-HU" b="1" i="1" dirty="0" smtClean="0"/>
              <a:t>	</a:t>
            </a:r>
            <a:r>
              <a:rPr lang="hu-HU" dirty="0" smtClean="0"/>
              <a:t>Szeged, Londoni Körút 3</a:t>
            </a:r>
          </a:p>
          <a:p>
            <a:pPr>
              <a:buNone/>
            </a:pPr>
            <a:endParaRPr lang="hu-HU" dirty="0" smtClean="0"/>
          </a:p>
          <a:p>
            <a:r>
              <a:rPr lang="hu-HU" dirty="0" smtClean="0"/>
              <a:t>fővállalkozó: </a:t>
            </a:r>
            <a:r>
              <a:rPr lang="hu-HU" b="1" dirty="0" smtClean="0"/>
              <a:t>Market Építő </a:t>
            </a:r>
            <a:r>
              <a:rPr lang="hu-HU" dirty="0" err="1" smtClean="0"/>
              <a:t>Zrt</a:t>
            </a:r>
            <a:r>
              <a:rPr lang="hu-HU" dirty="0" smtClean="0"/>
              <a:t>. Budapest</a:t>
            </a:r>
          </a:p>
          <a:p>
            <a:r>
              <a:rPr lang="hu-HU" dirty="0" smtClean="0"/>
              <a:t>építtető: </a:t>
            </a:r>
            <a:r>
              <a:rPr lang="hu-HU" b="1" dirty="0" err="1" smtClean="0"/>
              <a:t>Einkaufs-Center</a:t>
            </a:r>
            <a:r>
              <a:rPr lang="hu-HU" b="1" dirty="0" smtClean="0"/>
              <a:t> Szeged GmbH/</a:t>
            </a:r>
            <a:r>
              <a:rPr lang="hu-HU" b="1" dirty="0" err="1" smtClean="0"/>
              <a:t>Co</a:t>
            </a:r>
            <a:r>
              <a:rPr lang="hu-HU" b="1" dirty="0" smtClean="0"/>
              <a:t> KG</a:t>
            </a:r>
            <a:r>
              <a:rPr lang="hu-HU" dirty="0" smtClean="0"/>
              <a:t>,</a:t>
            </a:r>
          </a:p>
          <a:p>
            <a:pPr>
              <a:buNone/>
            </a:pPr>
            <a:r>
              <a:rPr lang="hu-HU" dirty="0" smtClean="0"/>
              <a:t>		         Budapest </a:t>
            </a:r>
          </a:p>
          <a:p>
            <a:r>
              <a:rPr lang="hu-HU" dirty="0" smtClean="0"/>
              <a:t>tervező: </a:t>
            </a:r>
            <a:r>
              <a:rPr lang="hu-HU" b="1" dirty="0" smtClean="0"/>
              <a:t>3h Építésziroda</a:t>
            </a:r>
            <a:r>
              <a:rPr lang="hu-HU" dirty="0" smtClean="0"/>
              <a:t> Kft . Budapest , Günther Zsolt </a:t>
            </a:r>
          </a:p>
          <a:p>
            <a:r>
              <a:rPr lang="hu-HU" dirty="0" smtClean="0"/>
              <a:t>alvállalkozók: </a:t>
            </a:r>
            <a:r>
              <a:rPr lang="hu-HU" b="1" dirty="0" err="1" smtClean="0"/>
              <a:t>Alufe</a:t>
            </a:r>
            <a:r>
              <a:rPr lang="hu-HU" b="1" dirty="0" smtClean="0"/>
              <a:t> Fémszerkezeti </a:t>
            </a:r>
            <a:r>
              <a:rPr lang="hu-HU" dirty="0" smtClean="0"/>
              <a:t>Kft.</a:t>
            </a:r>
            <a:r>
              <a:rPr lang="hu-HU" b="1" dirty="0" smtClean="0"/>
              <a:t> </a:t>
            </a:r>
            <a:r>
              <a:rPr lang="hu-HU" dirty="0" smtClean="0"/>
              <a:t>Székesfehérvár 		      </a:t>
            </a:r>
            <a:r>
              <a:rPr lang="hu-HU" b="1" dirty="0" smtClean="0"/>
              <a:t>Színes Ház </a:t>
            </a:r>
            <a:r>
              <a:rPr lang="hu-HU" dirty="0" err="1" smtClean="0"/>
              <a:t>Kft.Pilisszántó</a:t>
            </a:r>
            <a:r>
              <a:rPr lang="hu-HU" dirty="0" smtClean="0"/>
              <a:t> </a:t>
            </a:r>
          </a:p>
          <a:p>
            <a:pPr>
              <a:buNone/>
            </a:pPr>
            <a:r>
              <a:rPr lang="hu-HU" b="1" dirty="0" smtClean="0"/>
              <a:t>	 		      Lengyel Építéstechnikai </a:t>
            </a:r>
            <a:r>
              <a:rPr lang="hu-HU" dirty="0" smtClean="0"/>
              <a:t>Kft. Budapest</a:t>
            </a:r>
          </a:p>
          <a:p>
            <a:pPr>
              <a:buNone/>
            </a:pPr>
            <a:endParaRPr lang="hu-HU" dirty="0" smtClean="0"/>
          </a:p>
          <a:p>
            <a:pPr>
              <a:buNone/>
            </a:pP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m_MPJ0827_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430338"/>
            <a:ext cx="9144000" cy="3995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ÁRKÁ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800_rsph8f_111003-0424-1700768488-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467_qypcn0_111008-0243-1700767454-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03413" y="0"/>
            <a:ext cx="53371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implon_2029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m_MPJ08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44538"/>
            <a:ext cx="9144000" cy="5367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3100" b="1" dirty="0" smtClean="0"/>
              <a:t>Sport és egészségügyi létesítmény kategóriában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hu-HU" b="1" i="1" dirty="0" smtClean="0"/>
              <a:t>	</a:t>
            </a:r>
            <a:r>
              <a:rPr lang="hu-HU" sz="4100" b="1" i="1" dirty="0" smtClean="0"/>
              <a:t>MAKÓI VÁROSI FÜRDŐ (TERMÁL  ÉS GYÓGYFÜRDŐ)</a:t>
            </a:r>
            <a:r>
              <a:rPr lang="hu-HU" sz="4100" dirty="0" smtClean="0"/>
              <a:t> </a:t>
            </a:r>
            <a:r>
              <a:rPr lang="hu-HU" sz="4100" b="1" i="1" dirty="0" smtClean="0"/>
              <a:t>REKONSTRUKCIÓJA                                              </a:t>
            </a:r>
            <a:endParaRPr lang="hu-HU" sz="4100" dirty="0" smtClean="0"/>
          </a:p>
          <a:p>
            <a:pPr>
              <a:buNone/>
            </a:pPr>
            <a:r>
              <a:rPr lang="hu-HU" dirty="0" smtClean="0"/>
              <a:t>	Makó, Marczibányi tér Hrsz.17</a:t>
            </a:r>
          </a:p>
          <a:p>
            <a:pPr>
              <a:buNone/>
            </a:pPr>
            <a:endParaRPr lang="hu-HU" dirty="0" smtClean="0"/>
          </a:p>
          <a:p>
            <a:r>
              <a:rPr lang="hu-HU" dirty="0" smtClean="0"/>
              <a:t>fővállalkozó: </a:t>
            </a:r>
            <a:r>
              <a:rPr lang="hu-HU" b="1" dirty="0" smtClean="0"/>
              <a:t>KEVIÉP </a:t>
            </a:r>
            <a:r>
              <a:rPr lang="hu-HU" dirty="0" smtClean="0"/>
              <a:t>Építőipari és Kereskedelmi Kft.</a:t>
            </a:r>
            <a:r>
              <a:rPr lang="hu-HU" b="1" dirty="0" smtClean="0"/>
              <a:t> 		    	              </a:t>
            </a:r>
            <a:r>
              <a:rPr lang="hu-HU" dirty="0" smtClean="0"/>
              <a:t>Debrecen</a:t>
            </a:r>
          </a:p>
          <a:p>
            <a:r>
              <a:rPr lang="hu-HU" dirty="0" smtClean="0"/>
              <a:t>építtető: </a:t>
            </a:r>
            <a:r>
              <a:rPr lang="hu-HU" b="1" dirty="0" smtClean="0"/>
              <a:t>Makó Város Önkormányzata.</a:t>
            </a:r>
            <a:endParaRPr lang="hu-HU" dirty="0" smtClean="0"/>
          </a:p>
          <a:p>
            <a:r>
              <a:rPr lang="hu-HU" dirty="0" smtClean="0"/>
              <a:t>tervező:</a:t>
            </a:r>
            <a:r>
              <a:rPr lang="hu-HU" b="1" dirty="0" smtClean="0"/>
              <a:t> MAKONA </a:t>
            </a:r>
            <a:r>
              <a:rPr lang="hu-HU" dirty="0" smtClean="0"/>
              <a:t>Kft.</a:t>
            </a:r>
            <a:r>
              <a:rPr lang="hu-HU" b="1" dirty="0" smtClean="0"/>
              <a:t> </a:t>
            </a:r>
            <a:r>
              <a:rPr lang="hu-HU" dirty="0" smtClean="0"/>
              <a:t>Budapest ,</a:t>
            </a:r>
          </a:p>
          <a:p>
            <a:pPr>
              <a:buNone/>
            </a:pPr>
            <a:r>
              <a:rPr lang="hu-HU" b="1" dirty="0" smtClean="0"/>
              <a:t>		       </a:t>
            </a:r>
            <a:r>
              <a:rPr lang="hu-HU" dirty="0" err="1" smtClean="0"/>
              <a:t>Makovecz</a:t>
            </a:r>
            <a:r>
              <a:rPr lang="hu-HU" dirty="0" smtClean="0"/>
              <a:t> Imre,</a:t>
            </a:r>
          </a:p>
          <a:p>
            <a:pPr>
              <a:buNone/>
            </a:pPr>
            <a:r>
              <a:rPr lang="hu-HU" b="1" dirty="0" smtClean="0"/>
              <a:t>	                </a:t>
            </a:r>
            <a:r>
              <a:rPr lang="hu-HU" b="1" dirty="0" err="1" smtClean="0"/>
              <a:t>C</a:t>
            </a:r>
            <a:r>
              <a:rPr lang="hu-HU" dirty="0" err="1" smtClean="0"/>
              <a:t>sernyus</a:t>
            </a:r>
            <a:r>
              <a:rPr lang="hu-HU" dirty="0" smtClean="0"/>
              <a:t> Lőrinc, Turi Attila</a:t>
            </a:r>
          </a:p>
          <a:p>
            <a:r>
              <a:rPr lang="hu-HU" dirty="0" smtClean="0"/>
              <a:t>Alvállalkozók: </a:t>
            </a:r>
            <a:r>
              <a:rPr lang="hu-HU" b="1" dirty="0" err="1" smtClean="0"/>
              <a:t>H.V.C.</a:t>
            </a:r>
            <a:r>
              <a:rPr lang="hu-HU" dirty="0" err="1" smtClean="0"/>
              <a:t>Kft</a:t>
            </a:r>
            <a:r>
              <a:rPr lang="hu-HU" dirty="0" smtClean="0"/>
              <a:t>.</a:t>
            </a:r>
            <a:r>
              <a:rPr lang="hu-HU" b="1" dirty="0" smtClean="0"/>
              <a:t>  </a:t>
            </a:r>
            <a:r>
              <a:rPr lang="hu-HU" dirty="0" smtClean="0"/>
              <a:t>Szeged</a:t>
            </a:r>
          </a:p>
          <a:p>
            <a:pPr>
              <a:buNone/>
            </a:pPr>
            <a:r>
              <a:rPr lang="hu-HU" b="1" dirty="0" smtClean="0"/>
              <a:t>			  SOKON </a:t>
            </a:r>
            <a:r>
              <a:rPr lang="hu-HU" dirty="0" smtClean="0"/>
              <a:t>Építőipari és Kereskedelmi Kft.</a:t>
            </a:r>
            <a:r>
              <a:rPr lang="hu-HU" b="1" dirty="0" smtClean="0"/>
              <a:t>  </a:t>
            </a:r>
            <a:r>
              <a:rPr lang="hu-HU" dirty="0" smtClean="0"/>
              <a:t>Agárd</a:t>
            </a:r>
          </a:p>
          <a:p>
            <a:pPr>
              <a:buNone/>
            </a:pPr>
            <a:r>
              <a:rPr lang="hu-HU" b="1" dirty="0" smtClean="0"/>
              <a:t>			  SZEGÉP-ZSALU </a:t>
            </a:r>
            <a:r>
              <a:rPr lang="hu-HU" dirty="0" smtClean="0"/>
              <a:t>Építőipari, Ker. és </a:t>
            </a:r>
            <a:r>
              <a:rPr lang="hu-HU" dirty="0" err="1" smtClean="0"/>
              <a:t>Szolg</a:t>
            </a:r>
            <a:r>
              <a:rPr lang="hu-HU" dirty="0" smtClean="0"/>
              <a:t>. Kft.</a:t>
            </a:r>
            <a:r>
              <a:rPr lang="hu-HU" b="1" dirty="0" smtClean="0"/>
              <a:t> </a:t>
            </a:r>
            <a:r>
              <a:rPr lang="hu-HU" dirty="0" smtClean="0"/>
              <a:t>Debrecen</a:t>
            </a:r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hagymatika_panorámakép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87400"/>
            <a:ext cx="9144000" cy="528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SC_7617 másolat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98475"/>
            <a:ext cx="9144000" cy="5859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SC_7606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SC_758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SC_756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SC_757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SC_7582 másolat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3100" b="1" dirty="0" smtClean="0"/>
              <a:t>Ipari és energetikai létesítmény kategóriában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hu-HU" b="1" i="1" dirty="0" smtClean="0"/>
              <a:t>	</a:t>
            </a:r>
            <a:r>
              <a:rPr lang="hu-HU" sz="3500" b="1" i="1" dirty="0" smtClean="0"/>
              <a:t>KIRÁLYEGYHÁZI CEMENTGYÁR</a:t>
            </a:r>
          </a:p>
          <a:p>
            <a:pPr>
              <a:buNone/>
            </a:pPr>
            <a:r>
              <a:rPr lang="hu-HU" dirty="0" smtClean="0"/>
              <a:t>	Királyegyháza</a:t>
            </a:r>
          </a:p>
          <a:p>
            <a:r>
              <a:rPr lang="hu-HU" dirty="0" smtClean="0"/>
              <a:t>fővállalkozó:</a:t>
            </a:r>
            <a:r>
              <a:rPr lang="hu-HU" b="1" dirty="0" smtClean="0"/>
              <a:t> STRABAG-MML </a:t>
            </a:r>
            <a:r>
              <a:rPr lang="hu-HU" dirty="0" smtClean="0"/>
              <a:t>Kft. Budapest</a:t>
            </a:r>
          </a:p>
          <a:p>
            <a:r>
              <a:rPr lang="hu-HU" dirty="0" smtClean="0"/>
              <a:t>építtető: </a:t>
            </a:r>
            <a:r>
              <a:rPr lang="hu-HU" b="1" dirty="0" err="1" smtClean="0"/>
              <a:t>Nostra</a:t>
            </a:r>
            <a:r>
              <a:rPr lang="hu-HU" b="1" dirty="0" smtClean="0"/>
              <a:t> Cement Kft. </a:t>
            </a:r>
            <a:r>
              <a:rPr lang="hu-HU" dirty="0" smtClean="0"/>
              <a:t>Budapest </a:t>
            </a:r>
          </a:p>
          <a:p>
            <a:r>
              <a:rPr lang="hu-HU" dirty="0" smtClean="0"/>
              <a:t>tervező:</a:t>
            </a:r>
            <a:r>
              <a:rPr lang="hu-HU" b="1" dirty="0" smtClean="0"/>
              <a:t> M Mérnöki Iroda </a:t>
            </a:r>
            <a:r>
              <a:rPr lang="hu-HU" dirty="0" smtClean="0"/>
              <a:t>Kft. Pécs,</a:t>
            </a:r>
            <a:r>
              <a:rPr lang="hu-HU" b="1" dirty="0" smtClean="0"/>
              <a:t> </a:t>
            </a:r>
            <a:r>
              <a:rPr lang="hu-HU" dirty="0" err="1" smtClean="0"/>
              <a:t>Per</a:t>
            </a:r>
            <a:r>
              <a:rPr lang="hu-HU" dirty="0" err="1" smtClean="0"/>
              <a:t>l</a:t>
            </a:r>
            <a:r>
              <a:rPr lang="hu-HU" smtClean="0"/>
              <a:t> Tamás</a:t>
            </a:r>
            <a:endParaRPr lang="hu-HU" dirty="0" smtClean="0"/>
          </a:p>
          <a:p>
            <a:r>
              <a:rPr lang="hu-HU" dirty="0" smtClean="0"/>
              <a:t>alvállalkozók: </a:t>
            </a:r>
            <a:r>
              <a:rPr lang="hu-HU" b="1" dirty="0" err="1" smtClean="0"/>
              <a:t>Altaform</a:t>
            </a:r>
            <a:r>
              <a:rPr lang="hu-HU" b="1" dirty="0" smtClean="0"/>
              <a:t> </a:t>
            </a:r>
            <a:r>
              <a:rPr lang="hu-HU" dirty="0" smtClean="0"/>
              <a:t>Kft.  Budapest</a:t>
            </a:r>
          </a:p>
          <a:p>
            <a:pPr>
              <a:buNone/>
            </a:pPr>
            <a:r>
              <a:rPr lang="hu-HU" b="1" dirty="0" smtClean="0"/>
              <a:t>			        </a:t>
            </a:r>
            <a:r>
              <a:rPr lang="hu-HU" b="1" dirty="0" err="1" smtClean="0"/>
              <a:t>Coordinátor</a:t>
            </a:r>
            <a:r>
              <a:rPr lang="hu-HU" b="1" dirty="0" smtClean="0"/>
              <a:t> </a:t>
            </a:r>
            <a:r>
              <a:rPr lang="hu-HU" dirty="0" err="1" smtClean="0"/>
              <a:t>Zrt</a:t>
            </a:r>
            <a:r>
              <a:rPr lang="hu-HU" dirty="0" smtClean="0"/>
              <a:t>.  Pécs</a:t>
            </a:r>
          </a:p>
          <a:p>
            <a:pPr>
              <a:buNone/>
            </a:pPr>
            <a:r>
              <a:rPr lang="hu-HU" b="1" dirty="0" smtClean="0"/>
              <a:t>			        Konzorcium </a:t>
            </a:r>
            <a:r>
              <a:rPr lang="hu-HU" dirty="0" smtClean="0"/>
              <a:t>Kft. Bélapátfalva </a:t>
            </a:r>
          </a:p>
          <a:p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implon_2029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69888" y="0"/>
            <a:ext cx="8404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2-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2075" y="0"/>
            <a:ext cx="8959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8-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57400" y="0"/>
            <a:ext cx="5029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477963"/>
            <a:ext cx="9144000" cy="3900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2_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84425" y="0"/>
            <a:ext cx="43751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4-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452563" y="0"/>
            <a:ext cx="62372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3100" b="1" dirty="0" smtClean="0"/>
              <a:t>Műemlék helyreállítás, rehabilitáció kategóriában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hu-HU" b="1" i="1" dirty="0" smtClean="0"/>
              <a:t>	</a:t>
            </a:r>
            <a:r>
              <a:rPr lang="hu-HU" sz="4100" b="1" i="1" dirty="0" smtClean="0"/>
              <a:t>Budapesti Piarista Központ – „A” épület rekonstrukció</a:t>
            </a:r>
          </a:p>
          <a:p>
            <a:pPr>
              <a:buNone/>
            </a:pPr>
            <a:r>
              <a:rPr lang="hu-HU" dirty="0" smtClean="0"/>
              <a:t>	Budapest V. kerület, Pesti Barnabás u. 1.</a:t>
            </a:r>
          </a:p>
          <a:p>
            <a:pPr>
              <a:buNone/>
            </a:pPr>
            <a:endParaRPr lang="hu-HU" dirty="0" smtClean="0"/>
          </a:p>
          <a:p>
            <a:r>
              <a:rPr lang="hu-HU" dirty="0" smtClean="0"/>
              <a:t>fővállalkozó: </a:t>
            </a:r>
            <a:r>
              <a:rPr lang="hu-HU" b="1" dirty="0" err="1" smtClean="0"/>
              <a:t>Confector</a:t>
            </a:r>
            <a:r>
              <a:rPr lang="hu-HU" b="1" dirty="0" smtClean="0"/>
              <a:t> </a:t>
            </a:r>
            <a:r>
              <a:rPr lang="hu-HU" dirty="0" smtClean="0"/>
              <a:t>Mérnök Iroda Kft.</a:t>
            </a:r>
            <a:r>
              <a:rPr lang="hu-HU" b="1" dirty="0" smtClean="0"/>
              <a:t> </a:t>
            </a:r>
            <a:r>
              <a:rPr lang="hu-HU" dirty="0" smtClean="0"/>
              <a:t>Budapest</a:t>
            </a:r>
            <a:r>
              <a:rPr lang="hu-HU" b="1" dirty="0" smtClean="0"/>
              <a:t>  </a:t>
            </a:r>
            <a:endParaRPr lang="hu-HU" dirty="0" smtClean="0"/>
          </a:p>
          <a:p>
            <a:r>
              <a:rPr lang="hu-HU" dirty="0" smtClean="0"/>
              <a:t>építtető: </a:t>
            </a:r>
            <a:r>
              <a:rPr lang="hu-HU" b="1" dirty="0" smtClean="0"/>
              <a:t>Piarista Rend Magyar Tartománya, </a:t>
            </a:r>
            <a:r>
              <a:rPr lang="hu-HU" dirty="0" smtClean="0"/>
              <a:t>Budapest </a:t>
            </a:r>
          </a:p>
          <a:p>
            <a:r>
              <a:rPr lang="hu-HU" dirty="0" smtClean="0"/>
              <a:t>tervező: </a:t>
            </a:r>
            <a:r>
              <a:rPr lang="hu-HU" b="1" dirty="0" err="1" smtClean="0"/>
              <a:t>M-Teampannon</a:t>
            </a:r>
            <a:r>
              <a:rPr lang="hu-HU" b="1" dirty="0" smtClean="0"/>
              <a:t> </a:t>
            </a:r>
            <a:r>
              <a:rPr lang="hu-HU" dirty="0" smtClean="0"/>
              <a:t>Kft.  Budapest,</a:t>
            </a:r>
            <a:r>
              <a:rPr lang="hu-HU" b="1" dirty="0" smtClean="0"/>
              <a:t> </a:t>
            </a:r>
            <a:r>
              <a:rPr lang="hu-HU" dirty="0" smtClean="0"/>
              <a:t>Golda János 		        	       </a:t>
            </a:r>
            <a:r>
              <a:rPr lang="hu-HU" b="1" dirty="0" smtClean="0"/>
              <a:t>Kollektív Műterem </a:t>
            </a:r>
            <a:r>
              <a:rPr lang="hu-HU" dirty="0" smtClean="0"/>
              <a:t>Kft. Budapest, Kovács Zoltán</a:t>
            </a:r>
          </a:p>
          <a:p>
            <a:pPr>
              <a:buNone/>
            </a:pPr>
            <a:r>
              <a:rPr lang="hu-HU" b="1" dirty="0" smtClean="0"/>
              <a:t>		       Káva </a:t>
            </a:r>
            <a:r>
              <a:rPr lang="hu-HU" dirty="0" smtClean="0"/>
              <a:t>Kft. Budapest, Mészáros Erzsébet</a:t>
            </a:r>
          </a:p>
          <a:p>
            <a:r>
              <a:rPr lang="hu-HU" dirty="0" smtClean="0"/>
              <a:t>alvállalkozók:</a:t>
            </a:r>
            <a:r>
              <a:rPr lang="hu-HU" b="1" dirty="0" err="1" smtClean="0"/>
              <a:t>Techno-Csek</a:t>
            </a:r>
            <a:r>
              <a:rPr lang="hu-HU" b="1" dirty="0" smtClean="0"/>
              <a:t> </a:t>
            </a:r>
            <a:r>
              <a:rPr lang="hu-HU" dirty="0" smtClean="0"/>
              <a:t>Kft.  Budapest</a:t>
            </a:r>
          </a:p>
          <a:p>
            <a:pPr>
              <a:buNone/>
            </a:pPr>
            <a:r>
              <a:rPr lang="hu-HU" b="1" dirty="0" smtClean="0"/>
              <a:t>		              </a:t>
            </a:r>
            <a:r>
              <a:rPr lang="hu-HU" b="1" dirty="0" err="1" smtClean="0"/>
              <a:t>Autrex</a:t>
            </a:r>
            <a:r>
              <a:rPr lang="hu-HU" b="1" dirty="0" smtClean="0"/>
              <a:t> </a:t>
            </a:r>
            <a:r>
              <a:rPr lang="hu-HU" dirty="0" smtClean="0"/>
              <a:t>Kft.</a:t>
            </a:r>
            <a:r>
              <a:rPr lang="hu-HU" b="1" dirty="0" smtClean="0"/>
              <a:t> </a:t>
            </a:r>
            <a:r>
              <a:rPr lang="hu-HU" dirty="0" smtClean="0"/>
              <a:t>Érd </a:t>
            </a:r>
          </a:p>
          <a:p>
            <a:pPr>
              <a:buNone/>
            </a:pPr>
            <a:r>
              <a:rPr lang="hu-HU" b="1" dirty="0" smtClean="0"/>
              <a:t>		              CLH Hűtés és Klímatechnikai </a:t>
            </a:r>
            <a:r>
              <a:rPr lang="hu-HU" dirty="0" smtClean="0"/>
              <a:t>Kft. Budapest</a:t>
            </a:r>
          </a:p>
          <a:p>
            <a:pPr>
              <a:buNone/>
            </a:pPr>
            <a:r>
              <a:rPr lang="hu-HU" b="1" dirty="0" smtClean="0"/>
              <a:t>		              ÉPUNIÓ Kanizsa </a:t>
            </a:r>
            <a:r>
              <a:rPr lang="hu-HU" dirty="0" smtClean="0"/>
              <a:t>Épületgépészeti és Szolgáltató Kft.</a:t>
            </a:r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piarista_1_retusal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piarista_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06638" y="0"/>
            <a:ext cx="4530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piarista_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44475"/>
            <a:ext cx="9144000" cy="636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piaristak_belso_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982663"/>
            <a:ext cx="9144000" cy="4891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implon_203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63600" y="0"/>
            <a:ext cx="74152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piaristak_belso_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90513"/>
            <a:ext cx="9144000" cy="6275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piaristak_belso_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3100" b="1" dirty="0" smtClean="0"/>
              <a:t>Műemlék helyreállítás, rehabilitáció kategóriában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hu-HU" b="1" i="1" dirty="0" smtClean="0"/>
              <a:t>	</a:t>
            </a:r>
            <a:r>
              <a:rPr lang="hu-HU" sz="3800" b="1" i="1" dirty="0" smtClean="0"/>
              <a:t>ISEUM SAVARIENSE</a:t>
            </a:r>
          </a:p>
          <a:p>
            <a:pPr>
              <a:buNone/>
            </a:pPr>
            <a:r>
              <a:rPr lang="hu-HU" dirty="0" smtClean="0"/>
              <a:t>	Szombathely, Rákóczi Ferenc u.2.</a:t>
            </a:r>
          </a:p>
          <a:p>
            <a:pPr>
              <a:buNone/>
            </a:pPr>
            <a:endParaRPr lang="hu-HU" dirty="0" smtClean="0"/>
          </a:p>
          <a:p>
            <a:r>
              <a:rPr lang="hu-HU" dirty="0" smtClean="0"/>
              <a:t>fővállalkozó: </a:t>
            </a:r>
            <a:r>
              <a:rPr lang="hu-HU" b="1" dirty="0" smtClean="0"/>
              <a:t>ZÁÉV Építőipari </a:t>
            </a:r>
            <a:r>
              <a:rPr lang="hu-HU" dirty="0" err="1" smtClean="0"/>
              <a:t>Zrt</a:t>
            </a:r>
            <a:r>
              <a:rPr lang="hu-HU" dirty="0" smtClean="0"/>
              <a:t>.</a:t>
            </a:r>
            <a:r>
              <a:rPr lang="hu-HU" b="1" dirty="0" smtClean="0"/>
              <a:t> </a:t>
            </a:r>
            <a:r>
              <a:rPr lang="hu-HU" dirty="0" smtClean="0"/>
              <a:t>Zalaegerszeg</a:t>
            </a:r>
            <a:r>
              <a:rPr lang="hu-HU" b="1" dirty="0" smtClean="0"/>
              <a:t> </a:t>
            </a:r>
            <a:endParaRPr lang="hu-HU" dirty="0" smtClean="0"/>
          </a:p>
          <a:p>
            <a:r>
              <a:rPr lang="hu-HU" dirty="0" smtClean="0"/>
              <a:t>építtető: </a:t>
            </a:r>
            <a:r>
              <a:rPr lang="hu-HU" b="1" dirty="0" smtClean="0"/>
              <a:t>Szombathely Megyei Jogú Város 	 	  	         Polgármesteri Hivatala</a:t>
            </a:r>
            <a:endParaRPr lang="hu-HU" dirty="0" smtClean="0"/>
          </a:p>
          <a:p>
            <a:r>
              <a:rPr lang="hu-HU" dirty="0" smtClean="0"/>
              <a:t>tervező: </a:t>
            </a:r>
            <a:r>
              <a:rPr lang="hu-HU" b="1" dirty="0" smtClean="0"/>
              <a:t>M&amp;M ARCHITEKTÉSZ Mérnöki Iroda Kft. 		        </a:t>
            </a:r>
            <a:r>
              <a:rPr lang="hu-HU" dirty="0" smtClean="0"/>
              <a:t>Budapest</a:t>
            </a:r>
          </a:p>
          <a:p>
            <a:r>
              <a:rPr lang="hu-HU" dirty="0" smtClean="0"/>
              <a:t>alvállalkozók:</a:t>
            </a:r>
            <a:r>
              <a:rPr lang="hu-HU" b="1" dirty="0" smtClean="0"/>
              <a:t>  „Reneszánsz” Kőfaragó </a:t>
            </a:r>
            <a:r>
              <a:rPr lang="hu-HU" dirty="0" err="1" smtClean="0"/>
              <a:t>Zrt</a:t>
            </a:r>
            <a:r>
              <a:rPr lang="hu-HU" dirty="0" smtClean="0"/>
              <a:t>.</a:t>
            </a:r>
            <a:r>
              <a:rPr lang="hu-HU" b="1" dirty="0" smtClean="0"/>
              <a:t> </a:t>
            </a:r>
            <a:r>
              <a:rPr lang="hu-HU" dirty="0" smtClean="0"/>
              <a:t>Üröm </a:t>
            </a:r>
          </a:p>
          <a:p>
            <a:pPr>
              <a:buNone/>
            </a:pPr>
            <a:r>
              <a:rPr lang="hu-HU" b="1" dirty="0" smtClean="0"/>
              <a:t>			       CE GLASS Classic </a:t>
            </a:r>
            <a:r>
              <a:rPr lang="hu-HU" dirty="0" smtClean="0"/>
              <a:t>Kft.</a:t>
            </a:r>
            <a:r>
              <a:rPr lang="hu-HU" b="1" dirty="0" smtClean="0"/>
              <a:t>  </a:t>
            </a:r>
            <a:r>
              <a:rPr lang="hu-HU" dirty="0" smtClean="0"/>
              <a:t>Budapest </a:t>
            </a:r>
          </a:p>
          <a:p>
            <a:pPr>
              <a:buNone/>
            </a:pPr>
            <a:r>
              <a:rPr lang="hu-HU" b="1" dirty="0" smtClean="0"/>
              <a:t>			       </a:t>
            </a:r>
            <a:r>
              <a:rPr lang="hu-HU" b="1" dirty="0" err="1" smtClean="0"/>
              <a:t>Bit-Ép</a:t>
            </a:r>
            <a:r>
              <a:rPr lang="hu-HU" b="1" dirty="0" smtClean="0"/>
              <a:t> </a:t>
            </a:r>
            <a:r>
              <a:rPr lang="hu-HU" dirty="0" smtClean="0"/>
              <a:t>Építőipari és </a:t>
            </a:r>
            <a:r>
              <a:rPr lang="hu-HU" dirty="0" err="1" smtClean="0"/>
              <a:t>Kereskedemi</a:t>
            </a:r>
            <a:r>
              <a:rPr lang="hu-HU" dirty="0" smtClean="0"/>
              <a:t> Bt</a:t>
            </a:r>
            <a:r>
              <a:rPr lang="hu-HU" b="1" dirty="0" smtClean="0"/>
              <a:t>.         		       </a:t>
            </a:r>
            <a:r>
              <a:rPr lang="hu-HU" dirty="0" smtClean="0"/>
              <a:t>Táplánszentkereszt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3100" b="1" dirty="0" smtClean="0"/>
              <a:t>Közlekedési  létesítmény kategóriában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hu-HU" b="1" i="1" dirty="0" smtClean="0"/>
              <a:t>	</a:t>
            </a:r>
            <a:r>
              <a:rPr lang="hu-HU" sz="3800" b="1" i="1" dirty="0" smtClean="0"/>
              <a:t>Móra Ferenc híd</a:t>
            </a:r>
          </a:p>
          <a:p>
            <a:pPr>
              <a:buNone/>
            </a:pPr>
            <a:r>
              <a:rPr lang="hu-HU" dirty="0" smtClean="0"/>
              <a:t>	M43 autópálya </a:t>
            </a:r>
            <a:r>
              <a:rPr lang="hu-HU" dirty="0" err="1" smtClean="0"/>
              <a:t>II.szakasz</a:t>
            </a:r>
            <a:r>
              <a:rPr lang="hu-HU" dirty="0" smtClean="0"/>
              <a:t> 16+202 km szelvény – Tisza híd</a:t>
            </a:r>
          </a:p>
          <a:p>
            <a:r>
              <a:rPr lang="hu-HU" dirty="0" smtClean="0"/>
              <a:t>fővállalkozó: </a:t>
            </a:r>
            <a:r>
              <a:rPr lang="hu-HU" b="1" dirty="0" smtClean="0"/>
              <a:t>HÍDÉPÍTŐ </a:t>
            </a:r>
            <a:r>
              <a:rPr lang="hu-HU" dirty="0" err="1" smtClean="0"/>
              <a:t>Zrt</a:t>
            </a:r>
            <a:r>
              <a:rPr lang="hu-HU" dirty="0" smtClean="0"/>
              <a:t>. Budapest</a:t>
            </a:r>
            <a:r>
              <a:rPr lang="hu-HU" b="1" dirty="0" smtClean="0"/>
              <a:t> </a:t>
            </a:r>
            <a:endParaRPr lang="hu-HU" dirty="0" smtClean="0"/>
          </a:p>
          <a:p>
            <a:r>
              <a:rPr lang="hu-HU" dirty="0" smtClean="0"/>
              <a:t>építtető: </a:t>
            </a:r>
            <a:r>
              <a:rPr lang="hu-HU" b="1" dirty="0" smtClean="0"/>
              <a:t>Nemzeti </a:t>
            </a:r>
            <a:r>
              <a:rPr lang="hu-HU" b="1" dirty="0" err="1" smtClean="0"/>
              <a:t>Infrasruktúra</a:t>
            </a:r>
            <a:r>
              <a:rPr lang="hu-HU" b="1" dirty="0" smtClean="0"/>
              <a:t> Fejlesztő </a:t>
            </a:r>
            <a:r>
              <a:rPr lang="hu-HU" dirty="0" err="1" smtClean="0"/>
              <a:t>Zrt</a:t>
            </a:r>
            <a:r>
              <a:rPr lang="hu-HU" dirty="0" smtClean="0"/>
              <a:t>.</a:t>
            </a:r>
            <a:r>
              <a:rPr lang="hu-HU" b="1" dirty="0" smtClean="0"/>
              <a:t> </a:t>
            </a:r>
            <a:r>
              <a:rPr lang="hu-HU" dirty="0" smtClean="0"/>
              <a:t>Budapest</a:t>
            </a:r>
          </a:p>
          <a:p>
            <a:r>
              <a:rPr lang="hu-HU" dirty="0" smtClean="0"/>
              <a:t>tervező:  </a:t>
            </a:r>
            <a:r>
              <a:rPr lang="hu-HU" b="1" dirty="0" err="1" smtClean="0"/>
              <a:t>Pont-Terv</a:t>
            </a:r>
            <a:r>
              <a:rPr lang="hu-HU" b="1" dirty="0" smtClean="0"/>
              <a:t> </a:t>
            </a:r>
            <a:r>
              <a:rPr lang="hu-HU" dirty="0" err="1" smtClean="0"/>
              <a:t>Zrt</a:t>
            </a:r>
            <a:r>
              <a:rPr lang="hu-HU" dirty="0" smtClean="0"/>
              <a:t>. Budapest, </a:t>
            </a:r>
            <a:r>
              <a:rPr lang="hu-HU" dirty="0" err="1" smtClean="0"/>
              <a:t>Fornay</a:t>
            </a:r>
            <a:r>
              <a:rPr lang="hu-HU" dirty="0" smtClean="0"/>
              <a:t> Csaba</a:t>
            </a:r>
          </a:p>
          <a:p>
            <a:pPr>
              <a:buNone/>
            </a:pPr>
            <a:r>
              <a:rPr lang="hu-HU" b="1" dirty="0" smtClean="0"/>
              <a:t>		         </a:t>
            </a:r>
            <a:r>
              <a:rPr lang="hu-HU" b="1" dirty="0" err="1" smtClean="0"/>
              <a:t>Uvaterv</a:t>
            </a:r>
            <a:r>
              <a:rPr lang="hu-HU" b="1" dirty="0" smtClean="0"/>
              <a:t> </a:t>
            </a:r>
            <a:r>
              <a:rPr lang="hu-HU" dirty="0" err="1" smtClean="0"/>
              <a:t>Zrt</a:t>
            </a:r>
            <a:r>
              <a:rPr lang="hu-HU" dirty="0" smtClean="0"/>
              <a:t>. Budapest</a:t>
            </a:r>
            <a:r>
              <a:rPr lang="hu-HU" b="1" dirty="0" smtClean="0"/>
              <a:t>, </a:t>
            </a:r>
            <a:r>
              <a:rPr lang="hu-HU" dirty="0" smtClean="0"/>
              <a:t>Kovács Zsolt</a:t>
            </a:r>
          </a:p>
          <a:p>
            <a:r>
              <a:rPr lang="hu-HU" dirty="0" smtClean="0"/>
              <a:t>alvállalkozók: </a:t>
            </a:r>
            <a:r>
              <a:rPr lang="hu-HU" b="1" dirty="0" smtClean="0"/>
              <a:t>A-HÍD </a:t>
            </a:r>
            <a:r>
              <a:rPr lang="hu-HU" dirty="0" err="1" smtClean="0"/>
              <a:t>Zrt</a:t>
            </a:r>
            <a:r>
              <a:rPr lang="hu-HU" dirty="0" smtClean="0"/>
              <a:t>. Budapest</a:t>
            </a:r>
          </a:p>
          <a:p>
            <a:pPr>
              <a:buNone/>
            </a:pPr>
            <a:r>
              <a:rPr lang="hu-HU" b="1" dirty="0" smtClean="0"/>
              <a:t>	     		      </a:t>
            </a:r>
            <a:r>
              <a:rPr lang="hu-HU" b="1" dirty="0" err="1" smtClean="0"/>
              <a:t>Speciál</a:t>
            </a:r>
            <a:r>
              <a:rPr lang="hu-HU" b="1" dirty="0" smtClean="0"/>
              <a:t> </a:t>
            </a:r>
            <a:r>
              <a:rPr lang="hu-HU" dirty="0" smtClean="0"/>
              <a:t>Kft.  Budapest</a:t>
            </a:r>
          </a:p>
          <a:p>
            <a:pPr>
              <a:buNone/>
            </a:pPr>
            <a:r>
              <a:rPr lang="hu-HU" b="1" dirty="0" smtClean="0"/>
              <a:t>			      Hídtechnika </a:t>
            </a:r>
            <a:r>
              <a:rPr lang="hu-HU" dirty="0" smtClean="0"/>
              <a:t>Kft. Budapest</a:t>
            </a:r>
          </a:p>
          <a:p>
            <a:pPr>
              <a:buNone/>
            </a:pP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Móra Ferenc híd 0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implon_203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17663" y="0"/>
            <a:ext cx="59070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Móra Ferenc híd 0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81200"/>
            <a:ext cx="9144000" cy="2894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Móra Ferenc híd 0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Móra Ferenc híd 0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62013"/>
            <a:ext cx="9144000" cy="5132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Móra Ferenc híd 0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866900"/>
            <a:ext cx="9144000" cy="312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/>
              <a:t>Infrastrukturális létesítmény kategóriában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b="1" dirty="0" smtClean="0"/>
              <a:t>NEM LETT ODAÍTÉLVE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3100" b="1" dirty="0" err="1" smtClean="0"/>
              <a:t>Környezervédelmi</a:t>
            </a:r>
            <a:r>
              <a:rPr lang="hu-HU" sz="3100" b="1" dirty="0" smtClean="0"/>
              <a:t> és vízügyi létesítmény kategóriában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hu-HU" i="1" dirty="0" smtClean="0"/>
              <a:t>	</a:t>
            </a:r>
            <a:r>
              <a:rPr lang="hu-HU" sz="4100" b="1" i="1" dirty="0" smtClean="0"/>
              <a:t>A </a:t>
            </a:r>
            <a:r>
              <a:rPr lang="hu-HU" sz="4100" b="1" i="1" dirty="0" err="1" smtClean="0"/>
              <a:t>Vörösiszap</a:t>
            </a:r>
            <a:r>
              <a:rPr lang="hu-HU" sz="4100" b="1" i="1" dirty="0" smtClean="0"/>
              <a:t> katasztrófa által érintett településeken új lakóépületek és közművek tervezése engedélyeztetése és kulcsrakész kivitelezése</a:t>
            </a:r>
          </a:p>
          <a:p>
            <a:pPr>
              <a:buNone/>
            </a:pPr>
            <a:endParaRPr lang="hu-HU" b="1" i="1" dirty="0" smtClean="0"/>
          </a:p>
          <a:p>
            <a:r>
              <a:rPr lang="hu-HU" dirty="0" smtClean="0"/>
              <a:t>fővállalkozó: </a:t>
            </a:r>
            <a:r>
              <a:rPr lang="hu-HU" b="1" dirty="0" err="1" smtClean="0"/>
              <a:t>VeszprémBer</a:t>
            </a:r>
            <a:r>
              <a:rPr lang="hu-HU" b="1" dirty="0" smtClean="0"/>
              <a:t> </a:t>
            </a:r>
            <a:r>
              <a:rPr lang="hu-HU" dirty="0" err="1" smtClean="0"/>
              <a:t>Zrt</a:t>
            </a:r>
            <a:r>
              <a:rPr lang="hu-HU" dirty="0" smtClean="0"/>
              <a:t>. Veszprém</a:t>
            </a:r>
          </a:p>
          <a:p>
            <a:r>
              <a:rPr lang="hu-HU" dirty="0" smtClean="0"/>
              <a:t>építtető: </a:t>
            </a:r>
            <a:r>
              <a:rPr lang="hu-HU" b="1" dirty="0" smtClean="0"/>
              <a:t>Országos</a:t>
            </a:r>
            <a:r>
              <a:rPr lang="hu-HU" dirty="0" smtClean="0"/>
              <a:t> </a:t>
            </a:r>
            <a:r>
              <a:rPr lang="hu-HU" b="1" dirty="0" smtClean="0"/>
              <a:t>Katasztrófavédelmi</a:t>
            </a:r>
            <a:r>
              <a:rPr lang="hu-HU" dirty="0" smtClean="0"/>
              <a:t> Főigazgatóság, 	         	        Budapest </a:t>
            </a:r>
          </a:p>
          <a:p>
            <a:r>
              <a:rPr lang="hu-HU" dirty="0" smtClean="0"/>
              <a:t>tervező: </a:t>
            </a:r>
            <a:r>
              <a:rPr lang="hu-HU" b="1" dirty="0" smtClean="0"/>
              <a:t>Kós Károly Egyesülés</a:t>
            </a:r>
            <a:r>
              <a:rPr lang="hu-HU" dirty="0" smtClean="0"/>
              <a:t> – </a:t>
            </a:r>
            <a:r>
              <a:rPr lang="hu-HU" dirty="0" err="1" smtClean="0"/>
              <a:t>Triskell</a:t>
            </a:r>
            <a:r>
              <a:rPr lang="hu-HU" dirty="0" smtClean="0"/>
              <a:t> Kft. Budapest , 	        	       Turi Attila</a:t>
            </a:r>
          </a:p>
          <a:p>
            <a:r>
              <a:rPr lang="hu-HU" smtClean="0"/>
              <a:t>alvállalkozók:  </a:t>
            </a:r>
            <a:r>
              <a:rPr lang="hu-HU" b="1" dirty="0" err="1" smtClean="0"/>
              <a:t>Kivszer</a:t>
            </a:r>
            <a:r>
              <a:rPr lang="hu-HU" b="1" dirty="0" smtClean="0"/>
              <a:t> </a:t>
            </a:r>
            <a:r>
              <a:rPr lang="hu-HU" dirty="0" smtClean="0"/>
              <a:t>Kft. Veszprém</a:t>
            </a:r>
          </a:p>
          <a:p>
            <a:pPr>
              <a:buNone/>
            </a:pPr>
            <a:r>
              <a:rPr lang="hu-HU" b="1" dirty="0" smtClean="0"/>
              <a:t>			  </a:t>
            </a:r>
            <a:r>
              <a:rPr lang="hu-HU" b="1" dirty="0" err="1" smtClean="0"/>
              <a:t>Rimex</a:t>
            </a:r>
            <a:r>
              <a:rPr lang="hu-HU" b="1" dirty="0" smtClean="0"/>
              <a:t> Plusz </a:t>
            </a:r>
            <a:r>
              <a:rPr lang="hu-HU" dirty="0" smtClean="0"/>
              <a:t>Kft. Tüskevár</a:t>
            </a:r>
          </a:p>
          <a:p>
            <a:pPr>
              <a:buNone/>
            </a:pPr>
            <a:r>
              <a:rPr lang="hu-HU" b="1" dirty="0" smtClean="0"/>
              <a:t>	 		  Optimál Ép </a:t>
            </a:r>
            <a:r>
              <a:rPr lang="hu-HU" dirty="0" smtClean="0"/>
              <a:t>Kft. Pápakovácsi</a:t>
            </a:r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SCF284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SC_00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SC_003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SC_006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implon_2036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SC_007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A 2012. ÉVI ÉPÍTŐIPARI NÍVÓDÍJASOK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implon_2038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38375" y="0"/>
            <a:ext cx="46656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Műhel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1941</TotalTime>
  <Words>75</Words>
  <Application>Microsoft Office PowerPoint</Application>
  <PresentationFormat>Diavetítés a képernyőre (4:3 oldalarány)</PresentationFormat>
  <Paragraphs>130</Paragraphs>
  <Slides>81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81</vt:i4>
      </vt:variant>
    </vt:vector>
  </HeadingPairs>
  <TitlesOfParts>
    <vt:vector size="82" baseType="lpstr">
      <vt:lpstr>Office-téma</vt:lpstr>
      <vt:lpstr>A 2012. ÉVI ÉPÍTŐIPARI NÍVÓDÍJASOK</vt:lpstr>
      <vt:lpstr>Többlakásos lakóház kategóriában  </vt:lpstr>
      <vt:lpstr>3. dia</vt:lpstr>
      <vt:lpstr>4. dia</vt:lpstr>
      <vt:lpstr>5. dia</vt:lpstr>
      <vt:lpstr>6. dia</vt:lpstr>
      <vt:lpstr>7. dia</vt:lpstr>
      <vt:lpstr>8. dia</vt:lpstr>
      <vt:lpstr>9. dia</vt:lpstr>
      <vt:lpstr>Középület kategóriában  </vt:lpstr>
      <vt:lpstr>11. dia</vt:lpstr>
      <vt:lpstr>12. dia</vt:lpstr>
      <vt:lpstr>13. dia</vt:lpstr>
      <vt:lpstr>14. dia</vt:lpstr>
      <vt:lpstr>15. dia</vt:lpstr>
      <vt:lpstr>16. dia</vt:lpstr>
      <vt:lpstr>Középület kategóriában  Budapesti Liszt Ferenc Nemzetközi Repülőtér, Sky Court épület </vt:lpstr>
      <vt:lpstr>18. dia</vt:lpstr>
      <vt:lpstr>19. dia</vt:lpstr>
      <vt:lpstr>20. dia</vt:lpstr>
      <vt:lpstr>21. dia</vt:lpstr>
      <vt:lpstr>22. dia</vt:lpstr>
      <vt:lpstr>Irodaépület kategóriában  </vt:lpstr>
      <vt:lpstr>24. dia</vt:lpstr>
      <vt:lpstr>25. dia</vt:lpstr>
      <vt:lpstr>26. dia</vt:lpstr>
      <vt:lpstr>27. dia</vt:lpstr>
      <vt:lpstr>28. dia</vt:lpstr>
      <vt:lpstr>Irodaépület kategóriában  </vt:lpstr>
      <vt:lpstr>30. dia</vt:lpstr>
      <vt:lpstr>31. dia</vt:lpstr>
      <vt:lpstr>32. dia</vt:lpstr>
      <vt:lpstr>33. dia</vt:lpstr>
      <vt:lpstr>34. dia</vt:lpstr>
      <vt:lpstr>Kereskedelmi létesítmény kategóriában  </vt:lpstr>
      <vt:lpstr>36. dia</vt:lpstr>
      <vt:lpstr>37. dia</vt:lpstr>
      <vt:lpstr>38. dia</vt:lpstr>
      <vt:lpstr>39. dia</vt:lpstr>
      <vt:lpstr>40. dia</vt:lpstr>
      <vt:lpstr>Sport és egészségügyi létesítmény kategóriában </vt:lpstr>
      <vt:lpstr>42. dia</vt:lpstr>
      <vt:lpstr>43. dia</vt:lpstr>
      <vt:lpstr>44. dia</vt:lpstr>
      <vt:lpstr>45. dia</vt:lpstr>
      <vt:lpstr>46. dia</vt:lpstr>
      <vt:lpstr>47. dia</vt:lpstr>
      <vt:lpstr>48. dia</vt:lpstr>
      <vt:lpstr>Ipari és energetikai létesítmény kategóriában </vt:lpstr>
      <vt:lpstr>50. dia</vt:lpstr>
      <vt:lpstr>51. dia</vt:lpstr>
      <vt:lpstr>52. dia</vt:lpstr>
      <vt:lpstr>53. dia</vt:lpstr>
      <vt:lpstr>54. dia</vt:lpstr>
      <vt:lpstr>Műemlék helyreállítás, rehabilitáció kategóriában </vt:lpstr>
      <vt:lpstr>56. dia</vt:lpstr>
      <vt:lpstr>57. dia</vt:lpstr>
      <vt:lpstr>58. dia</vt:lpstr>
      <vt:lpstr>59. dia</vt:lpstr>
      <vt:lpstr>60. dia</vt:lpstr>
      <vt:lpstr>61. dia</vt:lpstr>
      <vt:lpstr>Műemlék helyreállítás, rehabilitáció kategóriában </vt:lpstr>
      <vt:lpstr>63. dia</vt:lpstr>
      <vt:lpstr>64. dia</vt:lpstr>
      <vt:lpstr>65. dia</vt:lpstr>
      <vt:lpstr>66. dia</vt:lpstr>
      <vt:lpstr>67. dia</vt:lpstr>
      <vt:lpstr>Közlekedési  létesítmény kategóriában </vt:lpstr>
      <vt:lpstr>69. dia</vt:lpstr>
      <vt:lpstr>70. dia</vt:lpstr>
      <vt:lpstr>71. dia</vt:lpstr>
      <vt:lpstr>72. dia</vt:lpstr>
      <vt:lpstr>73. dia</vt:lpstr>
      <vt:lpstr>Infrastrukturális létesítmény kategóriában </vt:lpstr>
      <vt:lpstr>Környezervédelmi és vízügyi létesítmény kategóriában </vt:lpstr>
      <vt:lpstr>76. dia</vt:lpstr>
      <vt:lpstr>77. dia</vt:lpstr>
      <vt:lpstr>78. dia</vt:lpstr>
      <vt:lpstr>79. dia</vt:lpstr>
      <vt:lpstr>80. dia</vt:lpstr>
      <vt:lpstr>A 2012. ÉVI ÉPÍTŐIPARI NÍVÓDÍJASOK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2012 MESTERDÍJ</dc:title>
  <dc:creator>marius</dc:creator>
  <cp:lastModifiedBy>marius</cp:lastModifiedBy>
  <cp:revision>80</cp:revision>
  <dcterms:created xsi:type="dcterms:W3CDTF">2012-12-02T13:36:22Z</dcterms:created>
  <dcterms:modified xsi:type="dcterms:W3CDTF">2012-12-10T16:30:31Z</dcterms:modified>
</cp:coreProperties>
</file>