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40" r:id="rId2"/>
    <p:sldId id="256" r:id="rId3"/>
    <p:sldId id="264" r:id="rId4"/>
    <p:sldId id="265" r:id="rId5"/>
    <p:sldId id="737" r:id="rId6"/>
    <p:sldId id="738" r:id="rId7"/>
    <p:sldId id="739" r:id="rId8"/>
    <p:sldId id="740" r:id="rId9"/>
    <p:sldId id="741" r:id="rId10"/>
    <p:sldId id="654" r:id="rId11"/>
    <p:sldId id="743" r:id="rId12"/>
    <p:sldId id="744" r:id="rId13"/>
    <p:sldId id="745" r:id="rId14"/>
    <p:sldId id="746" r:id="rId15"/>
    <p:sldId id="747" r:id="rId16"/>
    <p:sldId id="655" r:id="rId17"/>
    <p:sldId id="748" r:id="rId18"/>
    <p:sldId id="749" r:id="rId19"/>
    <p:sldId id="750" r:id="rId20"/>
    <p:sldId id="751" r:id="rId21"/>
    <p:sldId id="752" r:id="rId22"/>
    <p:sldId id="665" r:id="rId23"/>
    <p:sldId id="792" r:id="rId24"/>
    <p:sldId id="793" r:id="rId25"/>
    <p:sldId id="794" r:id="rId26"/>
    <p:sldId id="791" r:id="rId27"/>
    <p:sldId id="795" r:id="rId28"/>
    <p:sldId id="656" r:id="rId29"/>
    <p:sldId id="754" r:id="rId30"/>
    <p:sldId id="755" r:id="rId31"/>
    <p:sldId id="756" r:id="rId32"/>
    <p:sldId id="757" r:id="rId33"/>
    <p:sldId id="753" r:id="rId34"/>
    <p:sldId id="657" r:id="rId35"/>
    <p:sldId id="758" r:id="rId36"/>
    <p:sldId id="759" r:id="rId37"/>
    <p:sldId id="760" r:id="rId38"/>
    <p:sldId id="761" r:id="rId39"/>
    <p:sldId id="762" r:id="rId40"/>
    <p:sldId id="658" r:id="rId41"/>
    <p:sldId id="765" r:id="rId42"/>
    <p:sldId id="766" r:id="rId43"/>
    <p:sldId id="767" r:id="rId44"/>
    <p:sldId id="768" r:id="rId45"/>
    <p:sldId id="769" r:id="rId46"/>
    <p:sldId id="659" r:id="rId47"/>
    <p:sldId id="770" r:id="rId48"/>
    <p:sldId id="771" r:id="rId49"/>
    <p:sldId id="772" r:id="rId50"/>
    <p:sldId id="773" r:id="rId51"/>
    <p:sldId id="774" r:id="rId52"/>
    <p:sldId id="660" r:id="rId53"/>
    <p:sldId id="776" r:id="rId54"/>
    <p:sldId id="777" r:id="rId55"/>
    <p:sldId id="778" r:id="rId56"/>
    <p:sldId id="779" r:id="rId57"/>
    <p:sldId id="780" r:id="rId58"/>
    <p:sldId id="661" r:id="rId59"/>
    <p:sldId id="781" r:id="rId60"/>
    <p:sldId id="782" r:id="rId61"/>
    <p:sldId id="783" r:id="rId62"/>
    <p:sldId id="784" r:id="rId63"/>
    <p:sldId id="785" r:id="rId64"/>
    <p:sldId id="662" r:id="rId65"/>
    <p:sldId id="786" r:id="rId66"/>
    <p:sldId id="787" r:id="rId67"/>
    <p:sldId id="788" r:id="rId68"/>
    <p:sldId id="789" r:id="rId69"/>
    <p:sldId id="790" r:id="rId70"/>
    <p:sldId id="797" r:id="rId71"/>
    <p:sldId id="808" r:id="rId72"/>
    <p:sldId id="809" r:id="rId73"/>
    <p:sldId id="810" r:id="rId74"/>
    <p:sldId id="811" r:id="rId75"/>
    <p:sldId id="812" r:id="rId76"/>
    <p:sldId id="813" r:id="rId77"/>
    <p:sldId id="814" r:id="rId78"/>
    <p:sldId id="815" r:id="rId79"/>
    <p:sldId id="816" r:id="rId80"/>
    <p:sldId id="817" r:id="rId81"/>
    <p:sldId id="818" r:id="rId82"/>
    <p:sldId id="819" r:id="rId83"/>
    <p:sldId id="820" r:id="rId84"/>
    <p:sldId id="821" r:id="rId85"/>
    <p:sldId id="822" r:id="rId86"/>
    <p:sldId id="823" r:id="rId87"/>
    <p:sldId id="824" r:id="rId88"/>
    <p:sldId id="826" r:id="rId89"/>
    <p:sldId id="827" r:id="rId90"/>
    <p:sldId id="828" r:id="rId91"/>
    <p:sldId id="829" r:id="rId92"/>
    <p:sldId id="830" r:id="rId93"/>
    <p:sldId id="831" r:id="rId94"/>
    <p:sldId id="832" r:id="rId95"/>
    <p:sldId id="833" r:id="rId96"/>
    <p:sldId id="834" r:id="rId97"/>
    <p:sldId id="835" r:id="rId98"/>
    <p:sldId id="836" r:id="rId99"/>
    <p:sldId id="837" r:id="rId100"/>
    <p:sldId id="838" r:id="rId101"/>
    <p:sldId id="825" r:id="rId102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39" autoAdjust="0"/>
  </p:normalViewPr>
  <p:slideViewPr>
    <p:cSldViewPr>
      <p:cViewPr varScale="1">
        <p:scale>
          <a:sx n="52" d="100"/>
          <a:sy n="52" d="100"/>
        </p:scale>
        <p:origin x="-102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583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67075-9387-4B57-96D0-695AF2F177BA}" type="datetimeFigureOut">
              <a:rPr lang="hu-HU" smtClean="0"/>
              <a:pPr/>
              <a:t>2013.12.09.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1"/>
          <p:cNvSpPr>
            <a:spLocks noGrp="1"/>
          </p:cNvSpPr>
          <p:nvPr>
            <p:ph type="title"/>
          </p:nvPr>
        </p:nvSpPr>
        <p:spPr>
          <a:xfrm>
            <a:off x="420688" y="404813"/>
            <a:ext cx="8302625" cy="2087562"/>
          </a:xfrm>
        </p:spPr>
        <p:txBody>
          <a:bodyPr/>
          <a:lstStyle/>
          <a:p>
            <a:pPr eaLnBrk="1" hangingPunct="1"/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427038" y="2492375"/>
            <a:ext cx="8289925" cy="370681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sz="2000" b="1" dirty="0" smtClean="0">
                <a:solidFill>
                  <a:srgbClr val="006600"/>
                </a:solidFill>
                <a:latin typeface="Times New Roman" pitchFamily="18" charset="0"/>
              </a:rPr>
              <a:t>ÉVOSZ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hu-HU" sz="24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hu-HU" sz="12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sz="4000" b="1" dirty="0" smtClean="0">
                <a:solidFill>
                  <a:srgbClr val="006600"/>
                </a:solidFill>
                <a:latin typeface="Times New Roman" pitchFamily="18" charset="0"/>
              </a:rPr>
              <a:t>Köszöntjük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sz="4000" b="1" dirty="0" smtClean="0">
                <a:solidFill>
                  <a:srgbClr val="006600"/>
                </a:solidFill>
                <a:latin typeface="Times New Roman" pitchFamily="18" charset="0"/>
              </a:rPr>
              <a:t>az ÉVOSZ ünnepi évzáró közgyűlésének résztvevőit!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hu-HU" sz="36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sz="1600" b="1" dirty="0" smtClean="0">
                <a:solidFill>
                  <a:srgbClr val="006600"/>
                </a:solidFill>
                <a:latin typeface="Times New Roman" pitchFamily="18" charset="0"/>
              </a:rPr>
              <a:t>2013. </a:t>
            </a:r>
            <a:r>
              <a:rPr lang="hu-HU" sz="1600" b="1" dirty="0" smtClean="0">
                <a:solidFill>
                  <a:srgbClr val="006600"/>
                </a:solidFill>
                <a:latin typeface="Times New Roman" pitchFamily="18" charset="0"/>
              </a:rPr>
              <a:t>december </a:t>
            </a:r>
            <a:r>
              <a:rPr lang="hu-HU" sz="1600" b="1" dirty="0" smtClean="0">
                <a:solidFill>
                  <a:srgbClr val="006600"/>
                </a:solidFill>
                <a:latin typeface="Times New Roman" pitchFamily="18" charset="0"/>
              </a:rPr>
              <a:t>12.</a:t>
            </a:r>
            <a:endParaRPr lang="hu-HU" sz="1600" b="1" dirty="0" smtClean="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05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054" name="Objektum 7"/>
          <p:cNvGraphicFramePr>
            <a:graphicFrameLocks noChangeAspect="1"/>
          </p:cNvGraphicFramePr>
          <p:nvPr/>
        </p:nvGraphicFramePr>
        <p:xfrm>
          <a:off x="3914775" y="981075"/>
          <a:ext cx="1314450" cy="1376363"/>
        </p:xfrm>
        <a:graphic>
          <a:graphicData uri="http://schemas.openxmlformats.org/presentationml/2006/ole">
            <p:oleObj spid="_x0000_s1026" name="Picture" r:id="rId3" imgW="407149" imgH="419765" progId="Word.Picture.8">
              <p:embed/>
            </p:oleObj>
          </a:graphicData>
        </a:graphic>
      </p:graphicFrame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2700" b="1" dirty="0" smtClean="0"/>
              <a:t>Középület kategóriában </a:t>
            </a: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600" b="1" i="1" dirty="0"/>
              <a:t>Széchenyi István Egyetem</a:t>
            </a:r>
            <a:r>
              <a:rPr lang="hu-HU" sz="2700" b="1" i="1" dirty="0"/>
              <a:t>, Új Tudástér és </a:t>
            </a:r>
            <a:r>
              <a:rPr lang="hu-HU" sz="2700" b="1" i="1" dirty="0" err="1" smtClean="0"/>
              <a:t>Inno-Share</a:t>
            </a:r>
            <a:r>
              <a:rPr lang="hu-HU" sz="2700" b="1" i="1" dirty="0" smtClean="0"/>
              <a:t> épületek</a:t>
            </a:r>
            <a:br>
              <a:rPr lang="hu-HU" sz="2700" b="1" i="1" dirty="0" smtClean="0"/>
            </a:br>
            <a:r>
              <a:rPr lang="hu-HU" sz="2700" dirty="0" smtClean="0"/>
              <a:t>Győr Egyetem tér.1.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hu-HU" dirty="0" smtClean="0"/>
              <a:t>generálkivitelező</a:t>
            </a:r>
            <a:r>
              <a:rPr lang="hu-HU" dirty="0"/>
              <a:t>:   </a:t>
            </a:r>
            <a:r>
              <a:rPr lang="hu-HU" b="1" dirty="0"/>
              <a:t>ZÁÉV Építőipari </a:t>
            </a:r>
            <a:r>
              <a:rPr lang="hu-HU" b="1" dirty="0" err="1"/>
              <a:t>Zrt</a:t>
            </a:r>
            <a:r>
              <a:rPr lang="hu-HU" b="1" dirty="0"/>
              <a:t>. </a:t>
            </a:r>
            <a:r>
              <a:rPr lang="hu-HU" dirty="0"/>
              <a:t>(Gesztor) </a:t>
            </a:r>
            <a:r>
              <a:rPr lang="hu-HU" dirty="0" smtClean="0"/>
              <a:t>Zalaegerszeg</a:t>
            </a:r>
          </a:p>
          <a:p>
            <a:pPr marL="0" indent="0"/>
            <a:r>
              <a:rPr lang="hu-HU" dirty="0" smtClean="0"/>
              <a:t>    Konzorcium tagjai: </a:t>
            </a:r>
            <a:r>
              <a:rPr lang="hu-HU" b="1" dirty="0" smtClean="0"/>
              <a:t>INTRADOS ÉPÍTÉSZIRODA </a:t>
            </a:r>
            <a:r>
              <a:rPr lang="hu-HU" dirty="0" smtClean="0"/>
              <a:t>Győr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		</a:t>
            </a:r>
            <a:r>
              <a:rPr lang="hu-HU" b="1" dirty="0" smtClean="0"/>
              <a:t>        KOMPLEX Építőipari Tervező Kft.</a:t>
            </a:r>
            <a:r>
              <a:rPr lang="hu-HU" dirty="0" smtClean="0"/>
              <a:t> Győr</a:t>
            </a:r>
          </a:p>
          <a:p>
            <a:pPr marL="0" indent="0">
              <a:buNone/>
            </a:pPr>
            <a:r>
              <a:rPr lang="hu-HU" dirty="0" smtClean="0"/>
              <a:t>		        </a:t>
            </a:r>
            <a:r>
              <a:rPr lang="hu-HU" b="1" dirty="0" smtClean="0"/>
              <a:t>STUKKÓ Építőipari Főváll. és Tervező Kft. </a:t>
            </a:r>
            <a:r>
              <a:rPr lang="hu-HU" dirty="0" smtClean="0"/>
              <a:t>Győr</a:t>
            </a:r>
          </a:p>
          <a:p>
            <a:r>
              <a:rPr lang="hu-HU" dirty="0" smtClean="0"/>
              <a:t>építtető</a:t>
            </a:r>
            <a:r>
              <a:rPr lang="hu-HU" dirty="0"/>
              <a:t>:                   </a:t>
            </a:r>
            <a:r>
              <a:rPr lang="hu-HU" b="1" dirty="0"/>
              <a:t>Széchenyi István Egyetem </a:t>
            </a:r>
            <a:r>
              <a:rPr lang="hu-HU" dirty="0"/>
              <a:t>Győr    </a:t>
            </a:r>
          </a:p>
          <a:p>
            <a:r>
              <a:rPr lang="hu-HU" dirty="0"/>
              <a:t>lebonyolító:             </a:t>
            </a:r>
            <a:r>
              <a:rPr lang="hu-HU" b="1" dirty="0"/>
              <a:t>FŐBER </a:t>
            </a:r>
            <a:r>
              <a:rPr lang="hu-HU" b="1" dirty="0" smtClean="0"/>
              <a:t>Zrt</a:t>
            </a:r>
            <a:r>
              <a:rPr lang="hu-HU" b="1" dirty="0"/>
              <a:t>.</a:t>
            </a:r>
            <a:r>
              <a:rPr lang="hu-HU" b="1" dirty="0" smtClean="0"/>
              <a:t> </a:t>
            </a:r>
            <a:r>
              <a:rPr lang="hu-HU" dirty="0"/>
              <a:t>Budapest                                                                                                                    </a:t>
            </a:r>
            <a:r>
              <a:rPr lang="hu-HU" dirty="0" smtClean="0"/>
              <a:t>tervező</a:t>
            </a:r>
            <a:r>
              <a:rPr lang="hu-HU" dirty="0"/>
              <a:t>:                  </a:t>
            </a:r>
            <a:r>
              <a:rPr lang="hu-HU" dirty="0" smtClean="0"/>
              <a:t>  </a:t>
            </a:r>
            <a:r>
              <a:rPr lang="hu-HU" b="1" dirty="0" err="1"/>
              <a:t>Gelesz</a:t>
            </a:r>
            <a:r>
              <a:rPr lang="hu-HU" b="1" dirty="0"/>
              <a:t> és </a:t>
            </a:r>
            <a:r>
              <a:rPr lang="hu-HU" b="1" dirty="0" err="1" smtClean="0"/>
              <a:t>Lenzsér</a:t>
            </a:r>
            <a:endParaRPr lang="hu-HU" b="1" dirty="0" smtClean="0"/>
          </a:p>
          <a:p>
            <a:pPr>
              <a:buNone/>
            </a:pPr>
            <a:r>
              <a:rPr lang="hu-HU" b="1" dirty="0" smtClean="0"/>
              <a:t>			         </a:t>
            </a:r>
            <a:r>
              <a:rPr lang="hu-HU" dirty="0" smtClean="0"/>
              <a:t>Építészeti</a:t>
            </a:r>
            <a:r>
              <a:rPr lang="hu-HU" dirty="0"/>
              <a:t>, mérnöki és </a:t>
            </a:r>
            <a:r>
              <a:rPr lang="hu-HU" dirty="0" smtClean="0"/>
              <a:t>Szolgáltató Kft</a:t>
            </a:r>
            <a:r>
              <a:rPr lang="hu-HU" dirty="0"/>
              <a:t>. Bp.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	         </a:t>
            </a:r>
            <a:r>
              <a:rPr lang="hu-HU" dirty="0" err="1" smtClean="0"/>
              <a:t>Gelesz</a:t>
            </a:r>
            <a:r>
              <a:rPr lang="hu-HU" dirty="0" smtClean="0"/>
              <a:t> </a:t>
            </a:r>
            <a:r>
              <a:rPr lang="hu-HU" dirty="0"/>
              <a:t>András</a:t>
            </a:r>
          </a:p>
          <a:p>
            <a:r>
              <a:rPr lang="hu-HU" dirty="0"/>
              <a:t>alvállalkozó:          </a:t>
            </a:r>
            <a:r>
              <a:rPr lang="hu-HU" dirty="0" smtClean="0"/>
              <a:t>   </a:t>
            </a:r>
            <a:r>
              <a:rPr lang="hu-HU" b="1" dirty="0" err="1"/>
              <a:t>Rolla</a:t>
            </a:r>
            <a:r>
              <a:rPr lang="hu-HU" b="1" dirty="0"/>
              <a:t> </a:t>
            </a:r>
            <a:r>
              <a:rPr lang="hu-HU" b="1" dirty="0" err="1"/>
              <a:t>Invest</a:t>
            </a:r>
            <a:r>
              <a:rPr lang="hu-HU" b="1" dirty="0"/>
              <a:t> Zrt.</a:t>
            </a:r>
            <a:r>
              <a:rPr lang="hu-HU" dirty="0"/>
              <a:t>  </a:t>
            </a:r>
            <a:r>
              <a:rPr lang="hu-HU" dirty="0" smtClean="0"/>
              <a:t>Szigetszentmiklós</a:t>
            </a:r>
          </a:p>
          <a:p>
            <a:pPr>
              <a:buNone/>
            </a:pPr>
            <a:r>
              <a:rPr lang="hu-HU" dirty="0" smtClean="0"/>
              <a:t>			         </a:t>
            </a:r>
            <a:r>
              <a:rPr lang="hu-HU" dirty="0"/>
              <a:t>alumínium szerkezetek                                                                      alvállalkozó:          </a:t>
            </a:r>
            <a:r>
              <a:rPr lang="hu-HU" dirty="0" smtClean="0"/>
              <a:t>   </a:t>
            </a:r>
            <a:r>
              <a:rPr lang="hu-HU" b="1" dirty="0" err="1"/>
              <a:t>Gedi</a:t>
            </a:r>
            <a:r>
              <a:rPr lang="hu-HU" b="1" dirty="0"/>
              <a:t> Szerkezetépítő Kft.  </a:t>
            </a:r>
            <a:r>
              <a:rPr lang="hu-HU" dirty="0"/>
              <a:t>Bp. 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		         vasbeton szerkezetépítés                                                                             </a:t>
            </a:r>
            <a:r>
              <a:rPr lang="hu-HU" dirty="0"/>
              <a:t>alvállalkozó:          </a:t>
            </a:r>
            <a:r>
              <a:rPr lang="hu-HU" dirty="0" smtClean="0"/>
              <a:t>   </a:t>
            </a:r>
            <a:r>
              <a:rPr lang="hu-HU" b="1" dirty="0"/>
              <a:t>Zala Elektro Kft.  </a:t>
            </a:r>
            <a:r>
              <a:rPr lang="hu-HU" dirty="0"/>
              <a:t>Zalaegerszeg 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		         erős </a:t>
            </a:r>
            <a:r>
              <a:rPr lang="hu-HU" dirty="0"/>
              <a:t>és </a:t>
            </a:r>
            <a:r>
              <a:rPr lang="hu-HU" dirty="0" smtClean="0"/>
              <a:t> gyengeáram</a:t>
            </a:r>
            <a:endParaRPr lang="hu-HU" dirty="0"/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 201</a:t>
            </a:r>
            <a:r>
              <a:rPr lang="hu-HU" dirty="0" smtClean="0"/>
              <a:t>3</a:t>
            </a:r>
            <a:r>
              <a:rPr lang="pt-BR" dirty="0" smtClean="0"/>
              <a:t>. ÉVI ÉPÍTŐIPARI NÍVÓDÍJ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5308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269"/>
            <a:ext cx="9144000" cy="6085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700" b="1" dirty="0" smtClean="0"/>
              <a:t>Középület kategóriában</a:t>
            </a:r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600" b="1" i="1" dirty="0" smtClean="0"/>
              <a:t>NYME </a:t>
            </a:r>
            <a:r>
              <a:rPr lang="hu-HU" sz="3600" b="1" i="1" dirty="0"/>
              <a:t>Sopron</a:t>
            </a:r>
            <a:r>
              <a:rPr lang="hu-HU" sz="2700" b="1" i="1" dirty="0"/>
              <a:t>, Kutató Laboratórium és Tudományos Központ</a:t>
            </a:r>
            <a:r>
              <a:rPr lang="hu-HU" sz="2700" dirty="0"/>
              <a:t/>
            </a:r>
            <a:br>
              <a:rPr lang="hu-HU" sz="2700" dirty="0"/>
            </a:br>
            <a:r>
              <a:rPr lang="hu-HU" sz="2700" dirty="0"/>
              <a:t>Sopron, Bajcsy Zsilinszky utca 4.                          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fővállalkozó</a:t>
            </a:r>
            <a:r>
              <a:rPr lang="hu-HU" dirty="0"/>
              <a:t>:         </a:t>
            </a:r>
            <a:r>
              <a:rPr lang="hu-HU" b="1" dirty="0"/>
              <a:t>Fertődi Építő és Szolgáltató </a:t>
            </a:r>
            <a:r>
              <a:rPr lang="hu-HU" b="1" dirty="0" err="1"/>
              <a:t>Zrt</a:t>
            </a:r>
            <a:r>
              <a:rPr lang="hu-HU" b="1" dirty="0"/>
              <a:t>. </a:t>
            </a:r>
            <a:r>
              <a:rPr lang="hu-HU" dirty="0"/>
              <a:t>Sopron                    </a:t>
            </a:r>
          </a:p>
          <a:p>
            <a:r>
              <a:rPr lang="hu-HU" dirty="0"/>
              <a:t>építtető:                </a:t>
            </a:r>
            <a:r>
              <a:rPr lang="hu-HU" b="1" dirty="0" smtClean="0"/>
              <a:t>Nyugat-magyarországi </a:t>
            </a:r>
            <a:r>
              <a:rPr lang="hu-HU" b="1" dirty="0"/>
              <a:t>Egyetem</a:t>
            </a:r>
            <a:r>
              <a:rPr lang="hu-HU" dirty="0"/>
              <a:t>  Sopron    </a:t>
            </a:r>
          </a:p>
          <a:p>
            <a:r>
              <a:rPr lang="hu-HU" dirty="0"/>
              <a:t>lebonyolító:          </a:t>
            </a:r>
            <a:r>
              <a:rPr lang="hu-HU" b="1" dirty="0" err="1" smtClean="0"/>
              <a:t>Raab</a:t>
            </a:r>
            <a:r>
              <a:rPr lang="hu-HU" b="1" dirty="0" smtClean="0"/>
              <a:t> </a:t>
            </a:r>
            <a:r>
              <a:rPr lang="hu-HU" b="1" dirty="0"/>
              <a:t>– </a:t>
            </a:r>
            <a:r>
              <a:rPr lang="hu-HU" b="1" dirty="0" err="1"/>
              <a:t>Invest</a:t>
            </a:r>
            <a:r>
              <a:rPr lang="hu-HU" b="1" dirty="0"/>
              <a:t> Mérnöki Iroda Kft.  </a:t>
            </a:r>
            <a:r>
              <a:rPr lang="hu-HU" b="1" dirty="0" smtClean="0"/>
              <a:t>			           </a:t>
            </a:r>
            <a:r>
              <a:rPr lang="hu-HU" dirty="0" smtClean="0"/>
              <a:t>Rábatamási</a:t>
            </a:r>
          </a:p>
          <a:p>
            <a:r>
              <a:rPr lang="hu-HU" dirty="0" smtClean="0"/>
              <a:t>tervező</a:t>
            </a:r>
            <a:r>
              <a:rPr lang="hu-HU" dirty="0"/>
              <a:t>:                 </a:t>
            </a:r>
            <a:r>
              <a:rPr lang="hu-HU" b="1" dirty="0" smtClean="0"/>
              <a:t>KÖZTI </a:t>
            </a:r>
            <a:r>
              <a:rPr lang="hu-HU" b="1" dirty="0"/>
              <a:t>Zrt. </a:t>
            </a:r>
            <a:r>
              <a:rPr lang="hu-HU" dirty="0" smtClean="0"/>
              <a:t>Budapest</a:t>
            </a:r>
          </a:p>
          <a:p>
            <a:pPr>
              <a:buNone/>
            </a:pPr>
            <a:r>
              <a:rPr lang="hu-HU" dirty="0" smtClean="0"/>
              <a:t> 			           Tompos </a:t>
            </a:r>
            <a:r>
              <a:rPr lang="hu-HU" dirty="0"/>
              <a:t>Csaba - </a:t>
            </a:r>
            <a:r>
              <a:rPr lang="hu-HU" dirty="0" smtClean="0"/>
              <a:t>Radványi </a:t>
            </a:r>
            <a:r>
              <a:rPr lang="hu-HU" dirty="0"/>
              <a:t>Katalin</a:t>
            </a:r>
          </a:p>
          <a:p>
            <a:r>
              <a:rPr lang="hu-HU" dirty="0"/>
              <a:t>alvállalkozó:          </a:t>
            </a:r>
            <a:r>
              <a:rPr lang="hu-HU" b="1" dirty="0" smtClean="0"/>
              <a:t>Ács </a:t>
            </a:r>
            <a:r>
              <a:rPr lang="hu-HU" b="1" dirty="0" err="1"/>
              <a:t>Bau</a:t>
            </a:r>
            <a:r>
              <a:rPr lang="hu-HU" b="1" dirty="0"/>
              <a:t> 1988 Építőipari Kft.</a:t>
            </a:r>
            <a:r>
              <a:rPr lang="hu-HU" dirty="0"/>
              <a:t>  Győr - </a:t>
            </a:r>
            <a:r>
              <a:rPr lang="hu-HU" dirty="0" smtClean="0"/>
              <a:t>			           szerkezetépítés                                                                       </a:t>
            </a:r>
            <a:r>
              <a:rPr lang="hu-HU" dirty="0"/>
              <a:t>alvállalkozó:          </a:t>
            </a:r>
            <a:r>
              <a:rPr lang="hu-HU" b="1" dirty="0" err="1" smtClean="0"/>
              <a:t>L-Cont</a:t>
            </a:r>
            <a:r>
              <a:rPr lang="hu-HU" b="1" dirty="0" smtClean="0"/>
              <a:t> </a:t>
            </a:r>
            <a:r>
              <a:rPr lang="hu-HU" b="1" dirty="0"/>
              <a:t>Villamossági Kft.  </a:t>
            </a:r>
            <a:r>
              <a:rPr lang="hu-HU" dirty="0"/>
              <a:t>Győr – </a:t>
            </a:r>
            <a:r>
              <a:rPr lang="hu-HU" dirty="0" smtClean="0"/>
              <a:t>			           villanyszerelés                                                                             </a:t>
            </a:r>
            <a:r>
              <a:rPr lang="hu-HU" dirty="0"/>
              <a:t>alvállalkozó:         </a:t>
            </a:r>
            <a:r>
              <a:rPr lang="hu-HU" dirty="0" smtClean="0"/>
              <a:t> </a:t>
            </a:r>
            <a:r>
              <a:rPr lang="hu-HU" b="1" dirty="0" smtClean="0"/>
              <a:t>Kovács </a:t>
            </a:r>
            <a:r>
              <a:rPr lang="hu-HU" b="1" dirty="0" err="1"/>
              <a:t>Bau</a:t>
            </a:r>
            <a:r>
              <a:rPr lang="hu-HU" b="1" dirty="0"/>
              <a:t> Építőipari és Szolgáltató Kft.  </a:t>
            </a:r>
            <a:r>
              <a:rPr lang="hu-HU" b="1" dirty="0" smtClean="0"/>
              <a:t>		           </a:t>
            </a:r>
            <a:r>
              <a:rPr lang="hu-HU" dirty="0" smtClean="0"/>
              <a:t>Jobaháza </a:t>
            </a:r>
            <a:r>
              <a:rPr lang="hu-HU" dirty="0"/>
              <a:t>– </a:t>
            </a:r>
            <a:r>
              <a:rPr lang="hu-HU" dirty="0" smtClean="0"/>
              <a:t>szárazépítés </a:t>
            </a:r>
            <a:r>
              <a:rPr lang="hu-HU" dirty="0"/>
              <a:t>és felületképzés                                                            </a:t>
            </a:r>
          </a:p>
          <a:p>
            <a:pPr>
              <a:buNone/>
            </a:pP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0505"/>
            <a:ext cx="9144000" cy="6056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0062"/>
            <a:ext cx="9144000" cy="6057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pt-BR" dirty="0" smtClean="0"/>
              <a:t>A 201</a:t>
            </a:r>
            <a:r>
              <a:rPr lang="hu-HU" dirty="0" smtClean="0"/>
              <a:t>3</a:t>
            </a:r>
            <a:r>
              <a:rPr lang="pt-BR" dirty="0" smtClean="0"/>
              <a:t>. ÉVI ÉPÍTŐIPARI NÍVÓDÍJ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0452"/>
            <a:ext cx="9144000" cy="605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>Irodaépület kategóriában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sz="4600" b="1" i="1" dirty="0"/>
              <a:t>Magyar Autóklub Szolgáltató Központ</a:t>
            </a:r>
            <a:r>
              <a:rPr lang="hu-HU" sz="3400" b="1" i="1" dirty="0" smtClean="0"/>
              <a:t>	</a:t>
            </a:r>
          </a:p>
          <a:p>
            <a:pPr marL="0" indent="0">
              <a:buNone/>
            </a:pPr>
            <a:r>
              <a:rPr lang="hu-HU" dirty="0"/>
              <a:t>Budapest IV. </a:t>
            </a:r>
            <a:r>
              <a:rPr lang="hu-HU" dirty="0" err="1"/>
              <a:t>Berda</a:t>
            </a:r>
            <a:r>
              <a:rPr lang="hu-HU" dirty="0"/>
              <a:t> József u. 15.                           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r>
              <a:rPr lang="hu-HU" dirty="0"/>
              <a:t>generálkivitelező:  </a:t>
            </a:r>
            <a:r>
              <a:rPr lang="hu-HU" b="1" dirty="0" smtClean="0"/>
              <a:t>Újlaki Építő </a:t>
            </a:r>
            <a:r>
              <a:rPr lang="hu-HU" b="1" dirty="0"/>
              <a:t>Kft. </a:t>
            </a:r>
            <a:r>
              <a:rPr lang="hu-HU" dirty="0"/>
              <a:t>Budapest </a:t>
            </a:r>
          </a:p>
          <a:p>
            <a:r>
              <a:rPr lang="hu-HU" dirty="0"/>
              <a:t>építtető:                  </a:t>
            </a:r>
            <a:r>
              <a:rPr lang="hu-HU" b="1" dirty="0" smtClean="0"/>
              <a:t>Magyar </a:t>
            </a:r>
            <a:r>
              <a:rPr lang="hu-HU" b="1" dirty="0"/>
              <a:t>Autóklub </a:t>
            </a:r>
            <a:r>
              <a:rPr lang="hu-HU" dirty="0"/>
              <a:t>Budapest      </a:t>
            </a:r>
          </a:p>
          <a:p>
            <a:r>
              <a:rPr lang="hu-HU" dirty="0"/>
              <a:t>lebonyolító:            </a:t>
            </a:r>
            <a:r>
              <a:rPr lang="hu-HU" b="1" dirty="0" smtClean="0"/>
              <a:t>Magyar </a:t>
            </a:r>
            <a:r>
              <a:rPr lang="hu-HU" b="1" dirty="0"/>
              <a:t>Autóklub </a:t>
            </a:r>
            <a:r>
              <a:rPr lang="hu-HU" dirty="0"/>
              <a:t>Budapest  </a:t>
            </a:r>
            <a:endParaRPr lang="hu-HU" dirty="0" smtClean="0"/>
          </a:p>
          <a:p>
            <a:r>
              <a:rPr lang="hu-HU" dirty="0" smtClean="0"/>
              <a:t>tervező</a:t>
            </a:r>
            <a:r>
              <a:rPr lang="hu-HU" dirty="0"/>
              <a:t>:                   </a:t>
            </a:r>
            <a:r>
              <a:rPr lang="hu-HU" b="1" dirty="0"/>
              <a:t>Lukács és Vikár</a:t>
            </a:r>
            <a:r>
              <a:rPr lang="hu-HU" dirty="0"/>
              <a:t> Építész Stúdió Kft. Budapest  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	          </a:t>
            </a:r>
            <a:r>
              <a:rPr lang="hu-HU" dirty="0"/>
              <a:t>Lukács István, Vikár András, Domokos Balázs</a:t>
            </a:r>
          </a:p>
          <a:p>
            <a:r>
              <a:rPr lang="hu-HU" dirty="0"/>
              <a:t>alvállalkozó:           </a:t>
            </a:r>
            <a:r>
              <a:rPr lang="hu-HU" dirty="0" smtClean="0"/>
              <a:t> </a:t>
            </a:r>
            <a:r>
              <a:rPr lang="hu-HU" b="1" dirty="0" smtClean="0"/>
              <a:t>Puskás </a:t>
            </a:r>
            <a:r>
              <a:rPr lang="hu-HU" b="1" dirty="0"/>
              <a:t>Művek</a:t>
            </a:r>
            <a:r>
              <a:rPr lang="hu-HU" dirty="0"/>
              <a:t> </a:t>
            </a:r>
            <a:r>
              <a:rPr lang="hu-HU" b="1" dirty="0"/>
              <a:t>Kft.</a:t>
            </a:r>
            <a:r>
              <a:rPr lang="hu-HU" dirty="0"/>
              <a:t>  Bp.- fémlemez fedés                                                                             alvállalkozó:          </a:t>
            </a:r>
            <a:r>
              <a:rPr lang="hu-HU" dirty="0" smtClean="0"/>
              <a:t>  </a:t>
            </a:r>
            <a:r>
              <a:rPr lang="hu-HU" b="1" dirty="0"/>
              <a:t>P.A.M. </a:t>
            </a:r>
            <a:r>
              <a:rPr lang="hu-HU" b="1" dirty="0" err="1"/>
              <a:t>Invest</a:t>
            </a:r>
            <a:r>
              <a:rPr lang="hu-HU" b="1" dirty="0"/>
              <a:t>  2000Kft.  </a:t>
            </a:r>
            <a:r>
              <a:rPr lang="hu-HU" dirty="0"/>
              <a:t>Bp. 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		          vasbeton szerkezetépítés                                                                             </a:t>
            </a:r>
            <a:r>
              <a:rPr lang="hu-HU" dirty="0"/>
              <a:t>alvállalkozó:           </a:t>
            </a:r>
            <a:r>
              <a:rPr lang="hu-HU" dirty="0" smtClean="0"/>
              <a:t> </a:t>
            </a:r>
            <a:r>
              <a:rPr lang="hu-HU" b="1" dirty="0" smtClean="0"/>
              <a:t>Légmester </a:t>
            </a:r>
            <a:r>
              <a:rPr lang="hu-HU" b="1" dirty="0"/>
              <a:t>Kft. </a:t>
            </a:r>
            <a:r>
              <a:rPr lang="hu-HU" dirty="0"/>
              <a:t>Diósd – </a:t>
            </a:r>
            <a:r>
              <a:rPr lang="hu-HU" dirty="0" smtClean="0"/>
              <a:t>épületgépészet</a:t>
            </a:r>
            <a:endParaRPr lang="hu-HU" dirty="0"/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2464" y="0"/>
            <a:ext cx="517907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305"/>
            <a:ext cx="9144000" cy="609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700" b="1" dirty="0"/>
              <a:t>Irodaépület kategóriában 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 smtClean="0"/>
              <a:t/>
            </a:r>
            <a:br>
              <a:rPr lang="hu-HU" sz="2400" dirty="0" smtClean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b="1" i="1" dirty="0" err="1" smtClean="0"/>
              <a:t>Green</a:t>
            </a:r>
            <a:r>
              <a:rPr lang="hu-HU" b="1" i="1" dirty="0" smtClean="0"/>
              <a:t> </a:t>
            </a:r>
            <a:r>
              <a:rPr lang="hu-HU" b="1" i="1" dirty="0"/>
              <a:t>House </a:t>
            </a:r>
            <a:r>
              <a:rPr lang="hu-HU" b="1" i="1" dirty="0" smtClean="0"/>
              <a:t>Irodaház</a:t>
            </a:r>
            <a:endParaRPr lang="hu-HU" dirty="0"/>
          </a:p>
          <a:p>
            <a:pPr marL="0" indent="0">
              <a:buNone/>
            </a:pPr>
            <a:r>
              <a:rPr lang="hu-HU" sz="2400" dirty="0" smtClean="0"/>
              <a:t>Budapest</a:t>
            </a:r>
            <a:r>
              <a:rPr lang="hu-HU" sz="2400" dirty="0"/>
              <a:t>,  XIII</a:t>
            </a:r>
            <a:r>
              <a:rPr lang="hu-HU" sz="2400" dirty="0" smtClean="0"/>
              <a:t>. </a:t>
            </a:r>
            <a:r>
              <a:rPr lang="hu-HU" sz="2400" dirty="0"/>
              <a:t>Kassák Lajos- Tüzér- Lőportár </a:t>
            </a:r>
            <a:r>
              <a:rPr lang="hu-HU" sz="2400" dirty="0" smtClean="0"/>
              <a:t>u. által határolt </a:t>
            </a:r>
            <a:r>
              <a:rPr lang="hu-HU" sz="2400" dirty="0"/>
              <a:t>terület</a:t>
            </a:r>
          </a:p>
          <a:p>
            <a:r>
              <a:rPr lang="hu-HU" sz="2400" dirty="0"/>
              <a:t>fővállalkozó:         </a:t>
            </a:r>
            <a:r>
              <a:rPr lang="hu-HU" sz="2400" b="1" dirty="0"/>
              <a:t>NARVA ÉPÍTŐ Kft. </a:t>
            </a:r>
            <a:r>
              <a:rPr lang="hu-HU" sz="2400" dirty="0"/>
              <a:t>Budapest                    </a:t>
            </a:r>
          </a:p>
          <a:p>
            <a:r>
              <a:rPr lang="hu-HU" sz="2400" dirty="0"/>
              <a:t>építtető:                </a:t>
            </a:r>
            <a:r>
              <a:rPr lang="hu-HU" sz="2400" b="1" dirty="0" err="1"/>
              <a:t>Skanska</a:t>
            </a:r>
            <a:r>
              <a:rPr lang="hu-HU" sz="2400" b="1" dirty="0"/>
              <a:t> </a:t>
            </a:r>
            <a:r>
              <a:rPr lang="hu-HU" sz="2400" b="1" dirty="0" smtClean="0"/>
              <a:t>Magyarország Ingatlan</a:t>
            </a:r>
            <a:r>
              <a:rPr lang="hu-HU" sz="2400" dirty="0" smtClean="0"/>
              <a:t> </a:t>
            </a:r>
            <a:r>
              <a:rPr lang="hu-HU" sz="2400" b="1" dirty="0"/>
              <a:t>Kft.</a:t>
            </a:r>
            <a:r>
              <a:rPr lang="hu-HU" sz="2400" dirty="0"/>
              <a:t> Budapest    </a:t>
            </a:r>
          </a:p>
          <a:p>
            <a:r>
              <a:rPr lang="hu-HU" sz="2400" dirty="0"/>
              <a:t>lebonyolító:          </a:t>
            </a:r>
            <a:r>
              <a:rPr lang="hu-HU" sz="2400" b="1" dirty="0" smtClean="0"/>
              <a:t>CÉH </a:t>
            </a:r>
            <a:r>
              <a:rPr lang="hu-HU" sz="2400" b="1" dirty="0"/>
              <a:t>Rt. </a:t>
            </a:r>
            <a:r>
              <a:rPr lang="hu-HU" sz="2400" dirty="0" smtClean="0"/>
              <a:t>Budapest</a:t>
            </a:r>
          </a:p>
          <a:p>
            <a:r>
              <a:rPr lang="hu-HU" sz="2400" dirty="0" smtClean="0"/>
              <a:t>tervező:                 </a:t>
            </a:r>
            <a:r>
              <a:rPr lang="hu-HU" sz="2400" b="1" dirty="0" smtClean="0"/>
              <a:t>DPI Design Kft. </a:t>
            </a:r>
            <a:r>
              <a:rPr lang="hu-HU" sz="2400" dirty="0" smtClean="0"/>
              <a:t>Budapest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       Pintér </a:t>
            </a:r>
            <a:r>
              <a:rPr lang="hu-HU" sz="2400" dirty="0"/>
              <a:t>Tamás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smtClean="0"/>
              <a:t>Narva </a:t>
            </a:r>
            <a:r>
              <a:rPr lang="hu-HU" sz="2400" b="1" dirty="0" err="1"/>
              <a:t>Glass</a:t>
            </a:r>
            <a:r>
              <a:rPr lang="hu-HU" sz="2400" b="1" dirty="0"/>
              <a:t> </a:t>
            </a:r>
            <a:r>
              <a:rPr lang="hu-HU" sz="2400" b="1" dirty="0" smtClean="0"/>
              <a:t>Kft.</a:t>
            </a:r>
            <a:r>
              <a:rPr lang="hu-HU" sz="2400" dirty="0" smtClean="0"/>
              <a:t>  </a:t>
            </a:r>
            <a:r>
              <a:rPr lang="hu-HU" sz="2400" dirty="0"/>
              <a:t>Budapest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smtClean="0"/>
              <a:t>KÓD </a:t>
            </a:r>
            <a:r>
              <a:rPr lang="hu-HU" sz="2400" b="1" dirty="0"/>
              <a:t>Kft.  </a:t>
            </a:r>
            <a:r>
              <a:rPr lang="hu-HU" sz="2400" dirty="0"/>
              <a:t>Jászberény 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err="1" smtClean="0"/>
              <a:t>FitOut</a:t>
            </a:r>
            <a:r>
              <a:rPr lang="hu-HU" sz="2400" b="1" dirty="0" smtClean="0"/>
              <a:t> </a:t>
            </a:r>
            <a:r>
              <a:rPr lang="hu-HU" sz="2400" b="1" dirty="0"/>
              <a:t>Kft.  </a:t>
            </a:r>
            <a:r>
              <a:rPr lang="hu-HU" sz="2400" dirty="0" smtClean="0"/>
              <a:t>Budapest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100" b="1" dirty="0"/>
              <a:t/>
            </a:r>
            <a:br>
              <a:rPr lang="hu-HU" sz="3100" b="1" dirty="0"/>
            </a:br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100" b="1" dirty="0" smtClean="0"/>
              <a:t>Többlakásos </a:t>
            </a:r>
            <a:r>
              <a:rPr lang="hu-HU" sz="3100" b="1" dirty="0"/>
              <a:t>lakóház kategóriában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a Bíráló </a:t>
            </a:r>
            <a:r>
              <a:rPr lang="hu-HU" dirty="0"/>
              <a:t>Bizottság nem ítélt oda Díjat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sz="2700" b="1" dirty="0"/>
              <a:t>Kereskedelmi létesítmény kategóriában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b="1" i="1" dirty="0" err="1" smtClean="0"/>
              <a:t>Iberostar</a:t>
            </a:r>
            <a:r>
              <a:rPr lang="hu-HU" b="1" i="1" dirty="0" smtClean="0"/>
              <a:t> </a:t>
            </a:r>
            <a:r>
              <a:rPr lang="hu-HU" b="1" i="1" dirty="0"/>
              <a:t>Grand Hotel Budapest</a:t>
            </a:r>
            <a:endParaRPr lang="hu-HU" dirty="0"/>
          </a:p>
          <a:p>
            <a:pPr marL="0" indent="0">
              <a:buNone/>
            </a:pPr>
            <a:r>
              <a:rPr lang="hu-HU" sz="2400" dirty="0"/>
              <a:t>Budapest, Október  6. utca 26</a:t>
            </a:r>
            <a:r>
              <a:rPr lang="hu-HU" sz="2400" dirty="0" smtClean="0"/>
              <a:t>.</a:t>
            </a:r>
          </a:p>
          <a:p>
            <a:pPr marL="0" indent="0">
              <a:buNone/>
            </a:pPr>
            <a:r>
              <a:rPr lang="hu-HU" sz="2400" dirty="0" smtClean="0"/>
              <a:t>                      </a:t>
            </a:r>
            <a:endParaRPr lang="hu-HU" sz="2400" dirty="0"/>
          </a:p>
          <a:p>
            <a:r>
              <a:rPr lang="hu-HU" sz="2400" dirty="0"/>
              <a:t>fővállalkozó:         </a:t>
            </a:r>
            <a:r>
              <a:rPr lang="hu-HU" sz="2400" b="1" dirty="0"/>
              <a:t>„Reneszánsz” Kőfaragó </a:t>
            </a:r>
            <a:r>
              <a:rPr lang="hu-HU" sz="2400" b="1" dirty="0" err="1"/>
              <a:t>Zrt</a:t>
            </a:r>
            <a:r>
              <a:rPr lang="hu-HU" sz="2400" b="1" dirty="0"/>
              <a:t>. </a:t>
            </a:r>
            <a:r>
              <a:rPr lang="hu-HU" sz="2400" dirty="0"/>
              <a:t>Üröm                    </a:t>
            </a:r>
          </a:p>
          <a:p>
            <a:r>
              <a:rPr lang="hu-HU" sz="2400" dirty="0"/>
              <a:t>építtető:                </a:t>
            </a:r>
            <a:r>
              <a:rPr lang="hu-HU" sz="2400" dirty="0" smtClean="0"/>
              <a:t> </a:t>
            </a:r>
            <a:r>
              <a:rPr lang="hu-HU" sz="2400" b="1" dirty="0" smtClean="0"/>
              <a:t>General </a:t>
            </a:r>
            <a:r>
              <a:rPr lang="hu-HU" sz="2400" b="1" dirty="0" err="1"/>
              <a:t>Estates</a:t>
            </a:r>
            <a:r>
              <a:rPr lang="hu-HU" sz="2400" b="1" dirty="0"/>
              <a:t> Hungary Kft.</a:t>
            </a:r>
            <a:r>
              <a:rPr lang="hu-HU" sz="2400" dirty="0"/>
              <a:t> Budapest    </a:t>
            </a:r>
          </a:p>
          <a:p>
            <a:r>
              <a:rPr lang="hu-HU" sz="2400" dirty="0"/>
              <a:t>lebonyolító:           </a:t>
            </a:r>
            <a:r>
              <a:rPr lang="hu-HU" sz="2400" b="1" dirty="0" smtClean="0"/>
              <a:t>P&amp;R </a:t>
            </a:r>
            <a:r>
              <a:rPr lang="hu-HU" sz="2400" b="1" dirty="0" err="1"/>
              <a:t>Construction</a:t>
            </a:r>
            <a:r>
              <a:rPr lang="hu-HU" sz="2400" b="1" dirty="0"/>
              <a:t> Kft. </a:t>
            </a:r>
            <a:r>
              <a:rPr lang="hu-HU" sz="2400" dirty="0"/>
              <a:t>Budapest                                                                                                                  </a:t>
            </a:r>
            <a:endParaRPr lang="hu-HU" sz="2400" dirty="0" smtClean="0"/>
          </a:p>
          <a:p>
            <a:r>
              <a:rPr lang="hu-HU" sz="2400" dirty="0" smtClean="0"/>
              <a:t>tervező</a:t>
            </a:r>
            <a:r>
              <a:rPr lang="hu-HU" sz="2400" dirty="0"/>
              <a:t>:                  </a:t>
            </a:r>
            <a:r>
              <a:rPr lang="hu-HU" sz="2400" b="1" dirty="0" smtClean="0"/>
              <a:t>W6 </a:t>
            </a:r>
            <a:r>
              <a:rPr lang="hu-HU" sz="2400" b="1" dirty="0"/>
              <a:t>Stúdió Kft. </a:t>
            </a:r>
            <a:r>
              <a:rPr lang="hu-HU" sz="2400" dirty="0"/>
              <a:t>Budapest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        </a:t>
            </a:r>
            <a:r>
              <a:rPr lang="hu-HU" sz="2400" dirty="0" err="1" smtClean="0"/>
              <a:t>Reimholtz</a:t>
            </a:r>
            <a:r>
              <a:rPr lang="hu-HU" sz="2400" dirty="0" smtClean="0"/>
              <a:t> </a:t>
            </a:r>
            <a:r>
              <a:rPr lang="hu-HU" sz="2400" dirty="0"/>
              <a:t>Péter, Nagy Péter, Németh Tamás</a:t>
            </a:r>
          </a:p>
          <a:p>
            <a:r>
              <a:rPr lang="hu-HU" sz="2400" dirty="0"/>
              <a:t>alvállalkozó:           </a:t>
            </a:r>
            <a:r>
              <a:rPr lang="hu-HU" sz="2400" b="1" dirty="0" err="1"/>
              <a:t>Uniszer-Team</a:t>
            </a:r>
            <a:r>
              <a:rPr lang="hu-HU" sz="2400" b="1" dirty="0"/>
              <a:t> Kft.</a:t>
            </a:r>
            <a:r>
              <a:rPr lang="hu-HU" sz="2400" dirty="0"/>
              <a:t>  Budapest</a:t>
            </a:r>
          </a:p>
          <a:p>
            <a:r>
              <a:rPr lang="hu-HU" sz="2400" dirty="0"/>
              <a:t>alvállalkozó</a:t>
            </a:r>
            <a:r>
              <a:rPr lang="hu-HU" sz="2400" b="1" dirty="0"/>
              <a:t>:           Délfa 2000 Kft. </a:t>
            </a:r>
            <a:r>
              <a:rPr lang="hu-HU" sz="2400" dirty="0"/>
              <a:t>Sándorfalva        </a:t>
            </a:r>
            <a:r>
              <a:rPr lang="hu-HU" sz="2400" b="1" dirty="0"/>
              <a:t>                                                               </a:t>
            </a:r>
            <a:endParaRPr lang="hu-HU" sz="2400" b="1" dirty="0" smtClean="0"/>
          </a:p>
          <a:p>
            <a:r>
              <a:rPr lang="hu-HU" sz="2400" dirty="0" smtClean="0"/>
              <a:t>alvállalkozó</a:t>
            </a:r>
            <a:r>
              <a:rPr lang="hu-HU" sz="2400" dirty="0"/>
              <a:t>:           </a:t>
            </a:r>
            <a:r>
              <a:rPr lang="hu-HU" sz="2400" b="1" dirty="0"/>
              <a:t>Belvárosi Építő Kft.  </a:t>
            </a:r>
            <a:r>
              <a:rPr lang="hu-HU" sz="2400" dirty="0"/>
              <a:t>Pomáz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849" y="836712"/>
            <a:ext cx="8312607" cy="5195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92696"/>
            <a:ext cx="8413209" cy="5258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126" y="764704"/>
            <a:ext cx="8525748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898" y="620688"/>
            <a:ext cx="8430204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8842"/>
            <a:ext cx="9144000" cy="5720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/>
              <a:t>Középület kategóriában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sz="4600" b="1" i="1" dirty="0" err="1" smtClean="0"/>
              <a:t>Újlipótvárosi</a:t>
            </a:r>
            <a:r>
              <a:rPr lang="hu-HU" sz="4600" b="1" i="1" dirty="0" smtClean="0"/>
              <a:t> </a:t>
            </a:r>
            <a:r>
              <a:rPr lang="hu-HU" sz="4600" b="1" i="1" dirty="0"/>
              <a:t>Közösségi Ház – RAM Colosseum                                          </a:t>
            </a:r>
            <a:endParaRPr lang="hu-HU" sz="4600" dirty="0"/>
          </a:p>
          <a:p>
            <a:pPr marL="0" indent="0">
              <a:buNone/>
            </a:pPr>
            <a:r>
              <a:rPr lang="hu-HU" sz="3400" dirty="0"/>
              <a:t>Budapest XIII. Pannónia u. </a:t>
            </a:r>
            <a:r>
              <a:rPr lang="hu-HU" sz="3400" dirty="0" smtClean="0"/>
              <a:t>88-90</a:t>
            </a:r>
          </a:p>
          <a:p>
            <a:pPr marL="0" indent="0">
              <a:buNone/>
            </a:pPr>
            <a:endParaRPr lang="hu-HU" sz="2800" dirty="0"/>
          </a:p>
          <a:p>
            <a:r>
              <a:rPr lang="hu-HU" dirty="0"/>
              <a:t>fővállalkozó:         </a:t>
            </a:r>
            <a:r>
              <a:rPr lang="hu-HU" b="1" dirty="0"/>
              <a:t>Magyar Építő </a:t>
            </a:r>
            <a:r>
              <a:rPr lang="hu-HU" b="1" dirty="0" err="1"/>
              <a:t>Zrt</a:t>
            </a:r>
            <a:r>
              <a:rPr lang="hu-HU" b="1" dirty="0"/>
              <a:t>. </a:t>
            </a:r>
            <a:r>
              <a:rPr lang="hu-HU" dirty="0"/>
              <a:t>Budapest</a:t>
            </a:r>
          </a:p>
          <a:p>
            <a:r>
              <a:rPr lang="hu-HU" dirty="0"/>
              <a:t>építtető:               </a:t>
            </a:r>
            <a:r>
              <a:rPr lang="hu-HU" dirty="0" smtClean="0"/>
              <a:t> </a:t>
            </a:r>
            <a:r>
              <a:rPr lang="hu-HU" b="1" dirty="0"/>
              <a:t>Budapest Főváros XIII. Kerületi </a:t>
            </a:r>
            <a:r>
              <a:rPr lang="hu-HU" b="1" dirty="0" smtClean="0"/>
              <a:t>Önkormányzat                                                                                              </a:t>
            </a:r>
            <a:r>
              <a:rPr lang="hu-HU" dirty="0"/>
              <a:t>tervező:                 </a:t>
            </a:r>
            <a:r>
              <a:rPr lang="hu-HU" b="1" dirty="0" smtClean="0"/>
              <a:t>Vadász </a:t>
            </a:r>
            <a:r>
              <a:rPr lang="hu-HU" b="1" dirty="0"/>
              <a:t>és Társai </a:t>
            </a:r>
            <a:r>
              <a:rPr lang="hu-HU" dirty="0" smtClean="0"/>
              <a:t> </a:t>
            </a:r>
            <a:r>
              <a:rPr lang="hu-HU" b="1" dirty="0"/>
              <a:t>Építőművész Kft. </a:t>
            </a:r>
            <a:r>
              <a:rPr lang="hu-HU" dirty="0"/>
              <a:t>Budapest              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	        </a:t>
            </a:r>
            <a:r>
              <a:rPr lang="hu-HU" dirty="0"/>
              <a:t>Vadász György, Vadász Balázs </a:t>
            </a:r>
          </a:p>
          <a:p>
            <a:r>
              <a:rPr lang="hu-HU" dirty="0"/>
              <a:t>lebonyolító:         </a:t>
            </a:r>
            <a:r>
              <a:rPr lang="hu-HU" dirty="0" smtClean="0"/>
              <a:t> </a:t>
            </a:r>
            <a:r>
              <a:rPr lang="hu-HU" b="1" dirty="0"/>
              <a:t>XIII. Kerületi Közszolgáltató </a:t>
            </a:r>
            <a:r>
              <a:rPr lang="hu-HU" b="1" dirty="0" err="1"/>
              <a:t>Zrt</a:t>
            </a:r>
            <a:r>
              <a:rPr lang="hu-HU" b="1" dirty="0"/>
              <a:t>. </a:t>
            </a:r>
            <a:r>
              <a:rPr lang="hu-HU" dirty="0"/>
              <a:t>Bp.</a:t>
            </a:r>
          </a:p>
          <a:p>
            <a:r>
              <a:rPr lang="hu-HU" dirty="0"/>
              <a:t>alvállalkozó:          </a:t>
            </a:r>
            <a:r>
              <a:rPr lang="hu-HU" b="1" dirty="0" err="1" smtClean="0"/>
              <a:t>Épszerk</a:t>
            </a:r>
            <a:r>
              <a:rPr lang="hu-HU" b="1" dirty="0" smtClean="0"/>
              <a:t> </a:t>
            </a:r>
            <a:r>
              <a:rPr lang="hu-HU" b="1" dirty="0"/>
              <a:t>Pannónia </a:t>
            </a:r>
            <a:r>
              <a:rPr lang="hu-HU" b="1" dirty="0" err="1"/>
              <a:t>Invest</a:t>
            </a:r>
            <a:r>
              <a:rPr lang="hu-HU" b="1" dirty="0"/>
              <a:t> Kft.</a:t>
            </a:r>
            <a:r>
              <a:rPr lang="hu-HU" dirty="0"/>
              <a:t>  Bp. – </a:t>
            </a:r>
            <a:r>
              <a:rPr lang="hu-HU" dirty="0" smtClean="0"/>
              <a:t>				</a:t>
            </a:r>
            <a:r>
              <a:rPr lang="hu-HU" dirty="0"/>
              <a:t> </a:t>
            </a:r>
            <a:r>
              <a:rPr lang="hu-HU" dirty="0" smtClean="0"/>
              <a:t>       szerkezetépítés                                                                               </a:t>
            </a:r>
            <a:r>
              <a:rPr lang="hu-HU" dirty="0"/>
              <a:t>alvállalkozó:         </a:t>
            </a:r>
            <a:r>
              <a:rPr lang="hu-HU" dirty="0" smtClean="0"/>
              <a:t> </a:t>
            </a:r>
            <a:r>
              <a:rPr lang="hu-HU" b="1" dirty="0"/>
              <a:t>Szabó és Társa</a:t>
            </a:r>
            <a:r>
              <a:rPr lang="hu-HU" dirty="0"/>
              <a:t> </a:t>
            </a:r>
            <a:r>
              <a:rPr lang="hu-HU" b="1" dirty="0"/>
              <a:t>Belsőépítészeti Kft. </a:t>
            </a:r>
            <a:r>
              <a:rPr lang="hu-HU" dirty="0" err="1"/>
              <a:t>Bp</a:t>
            </a:r>
            <a:r>
              <a:rPr lang="hu-HU" dirty="0"/>
              <a:t> </a:t>
            </a:r>
            <a:r>
              <a:rPr lang="hu-HU" b="1" dirty="0"/>
              <a:t>– </a:t>
            </a:r>
            <a:r>
              <a:rPr lang="hu-HU" b="1" dirty="0" smtClean="0"/>
              <a:t>	   	</a:t>
            </a:r>
            <a:r>
              <a:rPr lang="hu-HU" b="1" dirty="0"/>
              <a:t> </a:t>
            </a:r>
            <a:r>
              <a:rPr lang="hu-HU" b="1" dirty="0" smtClean="0"/>
              <a:t>    	        </a:t>
            </a:r>
            <a:r>
              <a:rPr lang="hu-HU" dirty="0" smtClean="0"/>
              <a:t>homlokzati hőszigetelő bevonat          </a:t>
            </a:r>
            <a:r>
              <a:rPr lang="hu-HU" b="1" dirty="0" smtClean="0"/>
              <a:t>                                                              </a:t>
            </a:r>
            <a:r>
              <a:rPr lang="hu-HU" dirty="0"/>
              <a:t>alvállalkozó:         </a:t>
            </a:r>
            <a:r>
              <a:rPr lang="hu-HU" dirty="0" smtClean="0"/>
              <a:t> </a:t>
            </a:r>
            <a:r>
              <a:rPr lang="hu-HU" b="1" dirty="0" smtClean="0"/>
              <a:t>Bosch </a:t>
            </a:r>
            <a:r>
              <a:rPr lang="hu-HU" b="1" dirty="0" err="1"/>
              <a:t>Rexroth</a:t>
            </a:r>
            <a:r>
              <a:rPr lang="hu-HU" b="1" dirty="0"/>
              <a:t> Kft.</a:t>
            </a:r>
            <a:r>
              <a:rPr lang="hu-HU" dirty="0"/>
              <a:t> Bp. </a:t>
            </a:r>
            <a:r>
              <a:rPr lang="hu-HU" dirty="0" smtClean="0"/>
              <a:t>– színpadtechnika mobil 		        rendszerű mozgatható nézőtér</a:t>
            </a:r>
            <a:endParaRPr lang="hu-HU" dirty="0"/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3100" b="1" dirty="0"/>
              <a:t>Sport és szabadidős kategóriában </a:t>
            </a: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3500" b="1" i="1" dirty="0" err="1" smtClean="0"/>
              <a:t>Oxygen</a:t>
            </a:r>
            <a:r>
              <a:rPr lang="hu-HU" sz="3500" b="1" i="1" dirty="0" smtClean="0"/>
              <a:t> Wellness Naphegy</a:t>
            </a:r>
            <a:endParaRPr lang="hu-HU" sz="3500" dirty="0"/>
          </a:p>
          <a:p>
            <a:pPr marL="0" indent="0">
              <a:buNone/>
            </a:pPr>
            <a:r>
              <a:rPr lang="hu-HU" sz="2400" dirty="0" smtClean="0"/>
              <a:t>Budapest I. </a:t>
            </a:r>
            <a:r>
              <a:rPr lang="hu-HU" sz="2400" dirty="0"/>
              <a:t>Naphegy u. 67</a:t>
            </a:r>
            <a:r>
              <a:rPr lang="hu-HU" sz="2400" dirty="0" smtClean="0"/>
              <a:t>.</a:t>
            </a:r>
          </a:p>
          <a:p>
            <a:pPr marL="0" indent="0">
              <a:buNone/>
            </a:pPr>
            <a:endParaRPr lang="hu-HU" sz="2400" dirty="0" smtClean="0"/>
          </a:p>
          <a:p>
            <a:r>
              <a:rPr lang="hu-HU" sz="2400" dirty="0"/>
              <a:t>fővállalkozó:         </a:t>
            </a:r>
            <a:r>
              <a:rPr lang="hu-HU" sz="2400" b="1" dirty="0"/>
              <a:t>Market Építő </a:t>
            </a:r>
            <a:r>
              <a:rPr lang="hu-HU" sz="2400" b="1" dirty="0" err="1"/>
              <a:t>Zrt</a:t>
            </a:r>
            <a:r>
              <a:rPr lang="hu-HU" sz="2400" b="1" dirty="0"/>
              <a:t>. </a:t>
            </a:r>
            <a:r>
              <a:rPr lang="hu-HU" sz="2400" dirty="0"/>
              <a:t>Budapest                   </a:t>
            </a:r>
          </a:p>
          <a:p>
            <a:r>
              <a:rPr lang="hu-HU" sz="2400" dirty="0"/>
              <a:t>építtető:                </a:t>
            </a:r>
            <a:r>
              <a:rPr lang="hu-HU" sz="2400" b="1" dirty="0" err="1" smtClean="0"/>
              <a:t>Oxygen</a:t>
            </a:r>
            <a:r>
              <a:rPr lang="hu-HU" sz="2400" b="1" dirty="0" smtClean="0"/>
              <a:t> Wellness </a:t>
            </a:r>
            <a:r>
              <a:rPr lang="hu-HU" sz="2400" b="1" dirty="0"/>
              <a:t>Kft.</a:t>
            </a:r>
            <a:r>
              <a:rPr lang="hu-HU" sz="2400" dirty="0"/>
              <a:t> Budapest    </a:t>
            </a:r>
          </a:p>
          <a:p>
            <a:r>
              <a:rPr lang="hu-HU" sz="2400" dirty="0"/>
              <a:t>tervező:                 </a:t>
            </a:r>
            <a:r>
              <a:rPr lang="hu-HU" sz="2400" b="1" dirty="0" err="1" smtClean="0"/>
              <a:t>Aspectus</a:t>
            </a:r>
            <a:r>
              <a:rPr lang="hu-HU" sz="2400" b="1" dirty="0" smtClean="0"/>
              <a:t> </a:t>
            </a:r>
            <a:r>
              <a:rPr lang="hu-HU" sz="2400" b="1" dirty="0" err="1"/>
              <a:t>Architect</a:t>
            </a:r>
            <a:r>
              <a:rPr lang="hu-HU" sz="2400" b="1" dirty="0"/>
              <a:t> </a:t>
            </a:r>
            <a:r>
              <a:rPr lang="hu-HU" sz="2400" b="1" dirty="0" err="1"/>
              <a:t>Zrt</a:t>
            </a:r>
            <a:r>
              <a:rPr lang="hu-HU" sz="2400" b="1" dirty="0"/>
              <a:t>. </a:t>
            </a:r>
            <a:r>
              <a:rPr lang="hu-HU" sz="2400" dirty="0"/>
              <a:t>Budapest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       Szerdahelyi </a:t>
            </a:r>
            <a:r>
              <a:rPr lang="hu-HU" sz="2400" dirty="0"/>
              <a:t>László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err="1" smtClean="0"/>
              <a:t>TriServ</a:t>
            </a:r>
            <a:r>
              <a:rPr lang="hu-HU" sz="2400" b="1" dirty="0" smtClean="0"/>
              <a:t> </a:t>
            </a:r>
            <a:r>
              <a:rPr lang="hu-HU" sz="2400" b="1" dirty="0"/>
              <a:t>Épületgépészeti Kft.</a:t>
            </a:r>
            <a:r>
              <a:rPr lang="hu-HU" sz="2400" dirty="0"/>
              <a:t> Budapest 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smtClean="0"/>
              <a:t>Lengyel </a:t>
            </a:r>
            <a:r>
              <a:rPr lang="hu-HU" sz="2400" b="1" dirty="0"/>
              <a:t>Építéstechnika Kft. </a:t>
            </a:r>
            <a:r>
              <a:rPr lang="hu-HU" sz="2400" dirty="0"/>
              <a:t>Dunakeszi 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err="1" smtClean="0"/>
              <a:t>Ratskóbau</a:t>
            </a:r>
            <a:r>
              <a:rPr lang="hu-HU" sz="2400" b="1" dirty="0" smtClean="0"/>
              <a:t> </a:t>
            </a:r>
            <a:r>
              <a:rPr lang="hu-HU" sz="2400" b="1" dirty="0"/>
              <a:t>Kft. </a:t>
            </a:r>
            <a:r>
              <a:rPr lang="hu-HU" sz="2400" dirty="0"/>
              <a:t>Budapest</a:t>
            </a:r>
          </a:p>
          <a:p>
            <a:pPr>
              <a:buNone/>
            </a:pPr>
            <a:r>
              <a:rPr lang="hu-HU" sz="2800" b="1" i="1" dirty="0" smtClean="0"/>
              <a:t>	</a:t>
            </a:r>
          </a:p>
          <a:p>
            <a:pPr>
              <a:buNone/>
            </a:pPr>
            <a:r>
              <a:rPr lang="hu-HU" sz="2800" dirty="0" smtClean="0"/>
              <a:t>	</a:t>
            </a:r>
          </a:p>
          <a:p>
            <a:endParaRPr 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890587"/>
            <a:ext cx="7620000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890587"/>
            <a:ext cx="7620000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890587"/>
            <a:ext cx="7620000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890587"/>
            <a:ext cx="7620000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890587"/>
            <a:ext cx="7620000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b="1" dirty="0"/>
              <a:t>Ipari és energetikai kategóriában 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sz="4600" b="1" i="1" dirty="0"/>
              <a:t>Mercedes-Benz </a:t>
            </a:r>
            <a:r>
              <a:rPr lang="hu-HU" sz="2800" b="1" i="1" dirty="0" err="1"/>
              <a:t>Manufacturing</a:t>
            </a:r>
            <a:r>
              <a:rPr lang="hu-HU" sz="2800" b="1" i="1" dirty="0"/>
              <a:t> Hungary Kft</a:t>
            </a:r>
            <a:r>
              <a:rPr lang="hu-HU" sz="2800" b="1" i="1" dirty="0" smtClean="0"/>
              <a:t>. Lakkozó </a:t>
            </a:r>
            <a:r>
              <a:rPr lang="hu-HU" sz="2800" b="1" i="1" dirty="0"/>
              <a:t>Csarnok és Karosszéria tároló Magas-raktár.</a:t>
            </a:r>
            <a:endParaRPr lang="hu-HU" sz="2800" dirty="0"/>
          </a:p>
          <a:p>
            <a:pPr marL="0" indent="0">
              <a:buNone/>
            </a:pPr>
            <a:r>
              <a:rPr lang="hu-HU" sz="2800" dirty="0"/>
              <a:t>Kecskemét, Mercedes út 1.</a:t>
            </a:r>
          </a:p>
          <a:p>
            <a:pPr marL="0" indent="0">
              <a:buNone/>
            </a:pPr>
            <a:r>
              <a:rPr lang="hu-HU" sz="2800" dirty="0"/>
              <a:t>                           </a:t>
            </a:r>
          </a:p>
          <a:p>
            <a:r>
              <a:rPr lang="hu-HU" sz="2800" dirty="0"/>
              <a:t>fővállalkozó:         </a:t>
            </a:r>
            <a:r>
              <a:rPr lang="hu-HU" sz="2800" b="1" dirty="0" smtClean="0"/>
              <a:t>KÉSZ </a:t>
            </a:r>
            <a:r>
              <a:rPr lang="hu-HU" sz="2800" b="1" dirty="0"/>
              <a:t>Építő Zrt. </a:t>
            </a:r>
            <a:r>
              <a:rPr lang="hu-HU" sz="2800" dirty="0"/>
              <a:t>Szeged                    </a:t>
            </a:r>
          </a:p>
          <a:p>
            <a:r>
              <a:rPr lang="hu-HU" sz="2800" dirty="0"/>
              <a:t>építtető:                </a:t>
            </a:r>
            <a:r>
              <a:rPr lang="hu-HU" sz="2800" b="1" dirty="0" smtClean="0"/>
              <a:t>Mercedes-Benz </a:t>
            </a:r>
            <a:r>
              <a:rPr lang="hu-HU" sz="2800" b="1" dirty="0" err="1"/>
              <a:t>Manufacturing</a:t>
            </a:r>
            <a:r>
              <a:rPr lang="hu-HU" sz="2800" b="1" dirty="0"/>
              <a:t> Hungary Kft. </a:t>
            </a:r>
            <a:r>
              <a:rPr lang="hu-HU" sz="2800" dirty="0"/>
              <a:t> Kecskemét                                                                                                              </a:t>
            </a:r>
            <a:endParaRPr lang="hu-HU" sz="2800" dirty="0" smtClean="0"/>
          </a:p>
          <a:p>
            <a:r>
              <a:rPr lang="hu-HU" sz="2800" dirty="0" smtClean="0"/>
              <a:t>tervező</a:t>
            </a:r>
            <a:r>
              <a:rPr lang="hu-HU" sz="2800" dirty="0"/>
              <a:t>:                 </a:t>
            </a:r>
            <a:r>
              <a:rPr lang="hu-HU" sz="2800" b="1" dirty="0"/>
              <a:t>CÉH Zrt. </a:t>
            </a:r>
            <a:r>
              <a:rPr lang="hu-HU" sz="2800" dirty="0" smtClean="0"/>
              <a:t>Budapest </a:t>
            </a:r>
            <a:r>
              <a:rPr lang="hu-HU" sz="2800" dirty="0"/>
              <a:t>Annus Marina</a:t>
            </a:r>
          </a:p>
          <a:p>
            <a:r>
              <a:rPr lang="hu-HU" sz="2800" dirty="0"/>
              <a:t>alvállalkozó:          </a:t>
            </a:r>
            <a:r>
              <a:rPr lang="hu-HU" sz="2800" b="1" dirty="0" smtClean="0"/>
              <a:t>KÉSZ </a:t>
            </a:r>
            <a:r>
              <a:rPr lang="hu-HU" sz="2800" b="1" dirty="0"/>
              <a:t>Ipari Gyártó Kft. </a:t>
            </a:r>
            <a:r>
              <a:rPr lang="hu-HU" sz="2800" dirty="0" smtClean="0"/>
              <a:t>Kecskemét                   </a:t>
            </a:r>
            <a:endParaRPr lang="hu-HU" sz="2800" dirty="0"/>
          </a:p>
          <a:p>
            <a:pPr marL="0" indent="0">
              <a:buNone/>
            </a:pPr>
            <a:r>
              <a:rPr lang="hu-HU" sz="2800" dirty="0"/>
              <a:t>	</a:t>
            </a:r>
            <a:r>
              <a:rPr lang="hu-HU" sz="2800" dirty="0" smtClean="0"/>
              <a:t>	      </a:t>
            </a:r>
            <a:r>
              <a:rPr lang="hu-HU" sz="2800" dirty="0"/>
              <a:t>acélszerkezetek </a:t>
            </a:r>
            <a:r>
              <a:rPr lang="hu-HU" sz="2800" dirty="0" smtClean="0"/>
              <a:t>gyártása</a:t>
            </a:r>
          </a:p>
          <a:p>
            <a:r>
              <a:rPr lang="hu-HU" sz="2800" dirty="0" smtClean="0"/>
              <a:t>alvállalkozó:          </a:t>
            </a:r>
            <a:r>
              <a:rPr lang="hu-HU" sz="2800" b="1" dirty="0" smtClean="0"/>
              <a:t>MATECH</a:t>
            </a:r>
          </a:p>
          <a:p>
            <a:pPr>
              <a:buNone/>
            </a:pPr>
            <a:r>
              <a:rPr lang="hu-HU" sz="2800" b="1" dirty="0" smtClean="0"/>
              <a:t>			      Magyar Technológiai Gyártó és Szerelőipari Kft.  </a:t>
            </a:r>
            <a:r>
              <a:rPr lang="hu-HU" sz="2800" dirty="0"/>
              <a:t>Szeged, </a:t>
            </a:r>
            <a:r>
              <a:rPr lang="hu-HU" sz="2800" dirty="0" smtClean="0"/>
              <a:t>		      homlokzat </a:t>
            </a:r>
            <a:r>
              <a:rPr lang="hu-HU" sz="2800" dirty="0"/>
              <a:t>és tetőszerkezet </a:t>
            </a:r>
            <a:r>
              <a:rPr lang="hu-HU" sz="2800" dirty="0" smtClean="0"/>
              <a:t>szerelése</a:t>
            </a:r>
          </a:p>
          <a:p>
            <a:r>
              <a:rPr lang="hu-HU" sz="2800" dirty="0" smtClean="0"/>
              <a:t> alvállalkozó</a:t>
            </a:r>
            <a:r>
              <a:rPr lang="hu-HU" sz="2800" dirty="0"/>
              <a:t>:      </a:t>
            </a:r>
            <a:r>
              <a:rPr lang="hu-HU" sz="2800" dirty="0" smtClean="0"/>
              <a:t>   </a:t>
            </a:r>
            <a:r>
              <a:rPr lang="hu-HU" sz="2800" b="1" dirty="0" err="1" smtClean="0"/>
              <a:t>Délmagyarországi</a:t>
            </a:r>
            <a:r>
              <a:rPr lang="hu-HU" sz="2800" b="1" dirty="0" smtClean="0"/>
              <a:t> </a:t>
            </a:r>
            <a:r>
              <a:rPr lang="hu-HU" sz="2800" b="1" dirty="0"/>
              <a:t>Vasbetonipari Kft. </a:t>
            </a:r>
            <a:r>
              <a:rPr lang="hu-HU" sz="2800" dirty="0"/>
              <a:t>Szeged            </a:t>
            </a:r>
          </a:p>
          <a:p>
            <a:pPr marL="0" indent="0">
              <a:buNone/>
            </a:pPr>
            <a:r>
              <a:rPr lang="hu-HU" sz="2800" dirty="0"/>
              <a:t>	</a:t>
            </a:r>
            <a:r>
              <a:rPr lang="hu-HU" sz="2800" dirty="0" smtClean="0"/>
              <a:t>	      </a:t>
            </a:r>
            <a:r>
              <a:rPr lang="hu-HU" sz="2800" dirty="0"/>
              <a:t>vasbeton szerkezetek gyártása</a:t>
            </a:r>
            <a:r>
              <a:rPr lang="hu-HU" sz="2800" b="1" i="1" dirty="0" smtClean="0"/>
              <a:t>	</a:t>
            </a:r>
            <a:endParaRPr 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7561"/>
            <a:ext cx="9144000" cy="6182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19583"/>
            <a:ext cx="9144000" cy="5418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74379"/>
            <a:ext cx="9144000" cy="2509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/>
              <a:t>Ipari és energetikai kategóriában 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b="1" i="1" dirty="0"/>
              <a:t>TEVA Gyógyszergyár GSC épülete</a:t>
            </a:r>
            <a:endParaRPr lang="hu-HU" dirty="0"/>
          </a:p>
          <a:p>
            <a:pPr marL="0" indent="0">
              <a:buNone/>
            </a:pPr>
            <a:r>
              <a:rPr lang="hu-HU" sz="2400" dirty="0" smtClean="0"/>
              <a:t>Gödöllő</a:t>
            </a:r>
            <a:r>
              <a:rPr lang="hu-HU" sz="2400" dirty="0"/>
              <a:t>, Táncsics M. u </a:t>
            </a:r>
            <a:r>
              <a:rPr lang="hu-HU" sz="2400" dirty="0" smtClean="0"/>
              <a:t>82</a:t>
            </a:r>
          </a:p>
          <a:p>
            <a:r>
              <a:rPr lang="hu-HU" sz="2400" dirty="0"/>
              <a:t>fővállalkozó:         </a:t>
            </a:r>
            <a:r>
              <a:rPr lang="hu-HU" sz="2400" b="1" dirty="0"/>
              <a:t>Market Építő </a:t>
            </a:r>
            <a:r>
              <a:rPr lang="hu-HU" sz="2400" b="1" dirty="0" err="1"/>
              <a:t>Zrt</a:t>
            </a:r>
            <a:r>
              <a:rPr lang="hu-HU" sz="2400" b="1" dirty="0"/>
              <a:t>. </a:t>
            </a:r>
            <a:r>
              <a:rPr lang="hu-HU" sz="2400" dirty="0"/>
              <a:t>Budapest                   </a:t>
            </a:r>
          </a:p>
          <a:p>
            <a:r>
              <a:rPr lang="hu-HU" sz="2400" dirty="0"/>
              <a:t>építtető:               </a:t>
            </a:r>
            <a:r>
              <a:rPr lang="hu-HU" sz="2400" dirty="0" smtClean="0"/>
              <a:t> </a:t>
            </a:r>
            <a:r>
              <a:rPr lang="hu-HU" sz="2400" b="1" dirty="0" smtClean="0"/>
              <a:t>TEVA </a:t>
            </a:r>
            <a:r>
              <a:rPr lang="hu-HU" sz="2400" b="1" dirty="0"/>
              <a:t>Gyógyszergyár </a:t>
            </a:r>
            <a:r>
              <a:rPr lang="hu-HU" sz="2400" b="1" dirty="0" err="1"/>
              <a:t>Zrt</a:t>
            </a:r>
            <a:r>
              <a:rPr lang="hu-HU" sz="2400" b="1" dirty="0"/>
              <a:t>.</a:t>
            </a:r>
            <a:r>
              <a:rPr lang="hu-HU" sz="2400" dirty="0"/>
              <a:t> Gödöllő                         </a:t>
            </a:r>
          </a:p>
          <a:p>
            <a:r>
              <a:rPr lang="hu-HU" sz="2400" dirty="0"/>
              <a:t>tervező:                 </a:t>
            </a:r>
            <a:r>
              <a:rPr lang="hu-HU" sz="2400" b="1" dirty="0" smtClean="0"/>
              <a:t>Puhl </a:t>
            </a:r>
            <a:r>
              <a:rPr lang="hu-HU" sz="2400" b="1" dirty="0"/>
              <a:t>és Dajka Építész Iroda Kft.</a:t>
            </a:r>
            <a:r>
              <a:rPr lang="hu-HU" sz="2400" dirty="0"/>
              <a:t>  </a:t>
            </a:r>
            <a:r>
              <a:rPr lang="hu-HU" sz="2400" dirty="0" smtClean="0"/>
              <a:t>			          Szentendre</a:t>
            </a:r>
            <a:endParaRPr lang="hu-HU" sz="2400" dirty="0"/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         </a:t>
            </a:r>
            <a:r>
              <a:rPr lang="hu-HU" sz="2400" dirty="0"/>
              <a:t>Dajka Péter                       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smtClean="0"/>
              <a:t>Orosháza </a:t>
            </a:r>
            <a:r>
              <a:rPr lang="hu-HU" sz="2400" b="1" dirty="0" err="1"/>
              <a:t>Glas</a:t>
            </a:r>
            <a:r>
              <a:rPr lang="hu-HU" sz="2400" b="1" dirty="0"/>
              <a:t> Kft.</a:t>
            </a:r>
            <a:r>
              <a:rPr lang="hu-HU" sz="2400" dirty="0"/>
              <a:t>  Orosháza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smtClean="0"/>
              <a:t>Lengyel </a:t>
            </a:r>
            <a:r>
              <a:rPr lang="hu-HU" sz="2400" b="1" dirty="0"/>
              <a:t>Építéstechnika Kft.  </a:t>
            </a:r>
            <a:r>
              <a:rPr lang="hu-HU" sz="2400" dirty="0"/>
              <a:t>Dunakeszi                           </a:t>
            </a:r>
            <a:endParaRPr lang="hu-HU" sz="2400" dirty="0" smtClean="0"/>
          </a:p>
          <a:p>
            <a:r>
              <a:rPr lang="hu-HU" sz="2400" dirty="0" smtClean="0"/>
              <a:t>alvállalkozó</a:t>
            </a:r>
            <a:r>
              <a:rPr lang="hu-HU" sz="2400" dirty="0"/>
              <a:t>:          </a:t>
            </a:r>
            <a:r>
              <a:rPr lang="hu-HU" sz="2400" b="1" dirty="0" smtClean="0"/>
              <a:t>Euro </a:t>
            </a:r>
            <a:r>
              <a:rPr lang="hu-HU" sz="2400" b="1" dirty="0" err="1"/>
              <a:t>Window</a:t>
            </a:r>
            <a:r>
              <a:rPr lang="hu-HU" sz="2400" b="1" dirty="0"/>
              <a:t> Kft. </a:t>
            </a:r>
            <a:r>
              <a:rPr lang="hu-HU" sz="2400" dirty="0"/>
              <a:t>Budapest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93420"/>
            <a:ext cx="9144000" cy="5471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1950"/>
            <a:ext cx="9144000" cy="613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122" y="692696"/>
            <a:ext cx="8577756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692" y="548680"/>
            <a:ext cx="8662616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b="1" dirty="0"/>
              <a:t>Műemlék-helyreállítás, rehabilitáció kategóriában 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hu-HU" sz="8600" b="1" i="1" dirty="0"/>
              <a:t>Eszterházy Károly Főiskola </a:t>
            </a:r>
            <a:r>
              <a:rPr lang="hu-HU" sz="5100" b="1" i="1" dirty="0" err="1" smtClean="0"/>
              <a:t>rehab</a:t>
            </a:r>
            <a:r>
              <a:rPr lang="hu-HU" sz="5100" b="1" i="1" dirty="0" smtClean="0"/>
              <a:t>. </a:t>
            </a:r>
            <a:r>
              <a:rPr lang="hu-HU" sz="5100" b="1" i="1" dirty="0"/>
              <a:t>beruházás műemléki </a:t>
            </a:r>
            <a:r>
              <a:rPr lang="hu-HU" sz="5100" b="1" i="1" dirty="0" smtClean="0"/>
              <a:t>épülete</a:t>
            </a:r>
            <a:r>
              <a:rPr lang="hu-HU" sz="5100" b="1" i="1" dirty="0"/>
              <a:t> </a:t>
            </a:r>
            <a:r>
              <a:rPr lang="hu-HU" sz="5100" dirty="0" smtClean="0"/>
              <a:t>Eger</a:t>
            </a:r>
            <a:endParaRPr lang="hu-HU" sz="5100" dirty="0"/>
          </a:p>
          <a:p>
            <a:pPr marL="0" indent="0">
              <a:buNone/>
            </a:pPr>
            <a:r>
              <a:rPr lang="hu-HU" sz="2400" dirty="0"/>
              <a:t>                           </a:t>
            </a:r>
          </a:p>
          <a:p>
            <a:r>
              <a:rPr lang="hu-HU" sz="5000" dirty="0"/>
              <a:t>fővállalkozó:         </a:t>
            </a:r>
            <a:r>
              <a:rPr lang="hu-HU" sz="5000" dirty="0" smtClean="0"/>
              <a:t> </a:t>
            </a:r>
            <a:r>
              <a:rPr lang="hu-HU" sz="5500" b="1" dirty="0" err="1" smtClean="0"/>
              <a:t>Hunép</a:t>
            </a:r>
            <a:r>
              <a:rPr lang="hu-HU" sz="5500" b="1" dirty="0" smtClean="0"/>
              <a:t> </a:t>
            </a:r>
            <a:r>
              <a:rPr lang="hu-HU" sz="5500" b="1" dirty="0" err="1"/>
              <a:t>Universal</a:t>
            </a:r>
            <a:r>
              <a:rPr lang="hu-HU" sz="5500" b="1" dirty="0"/>
              <a:t> Építőipari Zrt </a:t>
            </a:r>
            <a:r>
              <a:rPr lang="hu-HU" sz="5500" dirty="0"/>
              <a:t>Debrecen (Gesztor)</a:t>
            </a:r>
          </a:p>
          <a:p>
            <a:pPr marL="0" indent="0">
              <a:buNone/>
            </a:pPr>
            <a:r>
              <a:rPr lang="hu-HU" sz="5500" dirty="0"/>
              <a:t>	 </a:t>
            </a:r>
            <a:r>
              <a:rPr lang="hu-HU" sz="5500" dirty="0" smtClean="0"/>
              <a:t>                 </a:t>
            </a:r>
            <a:r>
              <a:rPr lang="hu-HU" sz="5500" b="1" dirty="0" smtClean="0"/>
              <a:t>Imola </a:t>
            </a:r>
            <a:r>
              <a:rPr lang="hu-HU" sz="5500" b="1" dirty="0"/>
              <a:t>Építő Kft.</a:t>
            </a:r>
            <a:r>
              <a:rPr lang="hu-HU" sz="5500" dirty="0"/>
              <a:t> Eger  (Konzorciumi tag)             </a:t>
            </a:r>
          </a:p>
          <a:p>
            <a:r>
              <a:rPr lang="hu-HU" sz="5500" dirty="0"/>
              <a:t>építtető:           </a:t>
            </a:r>
            <a:r>
              <a:rPr lang="hu-HU" sz="5500" dirty="0" smtClean="0"/>
              <a:t>  </a:t>
            </a:r>
            <a:r>
              <a:rPr lang="hu-HU" sz="5500" b="1" dirty="0" smtClean="0"/>
              <a:t>Eszterházy </a:t>
            </a:r>
            <a:r>
              <a:rPr lang="hu-HU" sz="5500" b="1" dirty="0"/>
              <a:t>Károly Főiskola</a:t>
            </a:r>
            <a:r>
              <a:rPr lang="hu-HU" sz="5500" dirty="0"/>
              <a:t> Eger    </a:t>
            </a:r>
          </a:p>
          <a:p>
            <a:r>
              <a:rPr lang="hu-HU" sz="5500" dirty="0"/>
              <a:t>lebonyolító:     </a:t>
            </a:r>
            <a:r>
              <a:rPr lang="hu-HU" sz="5500" dirty="0" smtClean="0"/>
              <a:t>  </a:t>
            </a:r>
            <a:r>
              <a:rPr lang="hu-HU" sz="5500" b="1" dirty="0" smtClean="0"/>
              <a:t>AST Consulting </a:t>
            </a:r>
            <a:r>
              <a:rPr lang="hu-HU" sz="5500" b="1" dirty="0"/>
              <a:t>Kft. </a:t>
            </a:r>
            <a:r>
              <a:rPr lang="hu-HU" sz="5500" dirty="0" smtClean="0"/>
              <a:t>Budapest</a:t>
            </a:r>
          </a:p>
          <a:p>
            <a:pPr lvl="4">
              <a:buNone/>
            </a:pPr>
            <a:r>
              <a:rPr lang="hu-HU" sz="5500" b="1" dirty="0" smtClean="0"/>
              <a:t>Eszterházy Károly Főiskola</a:t>
            </a:r>
            <a:r>
              <a:rPr lang="hu-HU" sz="5500" dirty="0" smtClean="0"/>
              <a:t> Eger</a:t>
            </a:r>
          </a:p>
          <a:p>
            <a:r>
              <a:rPr lang="hu-HU" sz="5500" dirty="0" smtClean="0"/>
              <a:t>tervező:              </a:t>
            </a:r>
            <a:r>
              <a:rPr lang="hu-HU" sz="5500" b="1" dirty="0" smtClean="0"/>
              <a:t>Botos Építész Iroda </a:t>
            </a:r>
            <a:r>
              <a:rPr lang="hu-HU" sz="5500" b="1" dirty="0"/>
              <a:t>Kft. </a:t>
            </a:r>
            <a:r>
              <a:rPr lang="hu-HU" sz="5500" dirty="0"/>
              <a:t>Eger - Botos </a:t>
            </a:r>
            <a:r>
              <a:rPr lang="hu-HU" sz="5500" dirty="0" smtClean="0"/>
              <a:t>Judit</a:t>
            </a:r>
          </a:p>
          <a:p>
            <a:pPr marL="0" indent="0">
              <a:buNone/>
            </a:pPr>
            <a:r>
              <a:rPr lang="hu-HU" sz="5500" b="1" dirty="0"/>
              <a:t>	 </a:t>
            </a:r>
            <a:r>
              <a:rPr lang="hu-HU" sz="5500" b="1" dirty="0" smtClean="0"/>
              <a:t>                 Magyar Nemzeti Múzeum</a:t>
            </a:r>
          </a:p>
          <a:p>
            <a:pPr marL="0" indent="0">
              <a:buNone/>
            </a:pPr>
            <a:r>
              <a:rPr lang="hu-HU" sz="5500" b="1" dirty="0" smtClean="0"/>
              <a:t>		Nemzeti Örökségvédelmi Központ </a:t>
            </a:r>
            <a:r>
              <a:rPr lang="hu-HU" sz="5500" dirty="0" smtClean="0"/>
              <a:t>Bp. - Máté  </a:t>
            </a:r>
            <a:r>
              <a:rPr lang="hu-HU" sz="5500" dirty="0"/>
              <a:t>Zsuzsanna</a:t>
            </a:r>
          </a:p>
          <a:p>
            <a:r>
              <a:rPr lang="hu-HU" sz="5500" dirty="0"/>
              <a:t>alvállalkozó:       </a:t>
            </a:r>
            <a:r>
              <a:rPr lang="hu-HU" sz="5500" b="1" dirty="0" err="1" smtClean="0"/>
              <a:t>Hajdu-Alu</a:t>
            </a:r>
            <a:r>
              <a:rPr lang="hu-HU" sz="5500" b="1" dirty="0" smtClean="0"/>
              <a:t> </a:t>
            </a:r>
            <a:r>
              <a:rPr lang="hu-HU" sz="5500" b="1" dirty="0"/>
              <a:t>Zrt.</a:t>
            </a:r>
            <a:r>
              <a:rPr lang="hu-HU" sz="5500" dirty="0"/>
              <a:t>  </a:t>
            </a:r>
            <a:r>
              <a:rPr lang="hu-HU" sz="5500" dirty="0" smtClean="0"/>
              <a:t>Debrecen</a:t>
            </a:r>
            <a:endParaRPr lang="hu-HU" sz="5500" dirty="0"/>
          </a:p>
          <a:p>
            <a:pPr marL="0" indent="0">
              <a:buNone/>
            </a:pPr>
            <a:r>
              <a:rPr lang="hu-HU" sz="5500" dirty="0"/>
              <a:t>	 </a:t>
            </a:r>
            <a:r>
              <a:rPr lang="hu-HU" sz="5500" dirty="0" smtClean="0"/>
              <a:t>                 </a:t>
            </a:r>
            <a:r>
              <a:rPr lang="hu-HU" sz="5500" dirty="0" err="1" smtClean="0"/>
              <a:t>aluminium</a:t>
            </a:r>
            <a:r>
              <a:rPr lang="hu-HU" sz="5500" dirty="0" smtClean="0"/>
              <a:t> </a:t>
            </a:r>
            <a:r>
              <a:rPr lang="hu-HU" sz="5500" dirty="0"/>
              <a:t>nyílászáró szerkezetek és függönyfalak kivitelezése </a:t>
            </a:r>
            <a:endParaRPr lang="hu-HU" sz="5500" dirty="0" smtClean="0"/>
          </a:p>
          <a:p>
            <a:r>
              <a:rPr lang="hu-HU" sz="5500" dirty="0" smtClean="0"/>
              <a:t> alvállalkozó</a:t>
            </a:r>
            <a:r>
              <a:rPr lang="hu-HU" sz="5500" dirty="0"/>
              <a:t>:     </a:t>
            </a:r>
            <a:r>
              <a:rPr lang="hu-HU" sz="5500" dirty="0" smtClean="0"/>
              <a:t> </a:t>
            </a:r>
            <a:r>
              <a:rPr lang="hu-HU" sz="5500" b="1" dirty="0" err="1" smtClean="0"/>
              <a:t>Hexatech</a:t>
            </a:r>
            <a:r>
              <a:rPr lang="hu-HU" sz="5500" b="1" dirty="0" smtClean="0"/>
              <a:t> </a:t>
            </a:r>
            <a:r>
              <a:rPr lang="hu-HU" sz="5500" b="1" dirty="0"/>
              <a:t>Kft.  </a:t>
            </a:r>
            <a:r>
              <a:rPr lang="hu-HU" sz="5500" dirty="0" smtClean="0"/>
              <a:t>Törökbálint</a:t>
            </a:r>
          </a:p>
          <a:p>
            <a:pPr marL="0" indent="0">
              <a:buNone/>
            </a:pPr>
            <a:r>
              <a:rPr lang="hu-HU" sz="5500" dirty="0" smtClean="0"/>
              <a:t>	                  épületgépészeti szerelés </a:t>
            </a:r>
          </a:p>
          <a:p>
            <a:r>
              <a:rPr lang="hu-HU" sz="5500" dirty="0" smtClean="0"/>
              <a:t>alvállalkozó</a:t>
            </a:r>
            <a:r>
              <a:rPr lang="hu-HU" sz="5500" dirty="0"/>
              <a:t>:       </a:t>
            </a:r>
            <a:r>
              <a:rPr lang="hu-HU" sz="5500" b="1" dirty="0" smtClean="0"/>
              <a:t>HOREX </a:t>
            </a:r>
            <a:r>
              <a:rPr lang="hu-HU" sz="5500" b="1" dirty="0"/>
              <a:t>Kft. </a:t>
            </a:r>
            <a:r>
              <a:rPr lang="hu-HU" sz="5500" dirty="0"/>
              <a:t>Budapest</a:t>
            </a:r>
          </a:p>
          <a:p>
            <a:pPr marL="0" indent="0">
              <a:buNone/>
            </a:pPr>
            <a:r>
              <a:rPr lang="hu-HU" sz="5500" dirty="0"/>
              <a:t>	 </a:t>
            </a:r>
            <a:r>
              <a:rPr lang="hu-HU" sz="5500" dirty="0" smtClean="0"/>
              <a:t>                 bádogos munkák</a:t>
            </a:r>
            <a:endParaRPr lang="hu-HU" sz="5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6720"/>
            <a:ext cx="9144000" cy="632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974" y="620688"/>
            <a:ext cx="8399490" cy="5585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599" y="620688"/>
            <a:ext cx="8440802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>
            <a:normAutofit/>
          </a:bodyPr>
          <a:lstStyle/>
          <a:p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b="1" dirty="0"/>
              <a:t>Közlekedési létesítmény kategóriában </a:t>
            </a:r>
            <a:r>
              <a:rPr lang="hu-HU" sz="2800" dirty="0"/>
              <a:t> </a:t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40100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hu-HU" sz="4600" b="1" i="1" dirty="0"/>
              <a:t>Budapest 4. Metróvonal - Járműtelep</a:t>
            </a:r>
            <a:endParaRPr lang="hu-HU" sz="4600" dirty="0"/>
          </a:p>
          <a:p>
            <a:pPr algn="l"/>
            <a:r>
              <a:rPr lang="hu-HU" sz="2800" dirty="0"/>
              <a:t>Budapest XI. </a:t>
            </a:r>
            <a:r>
              <a:rPr lang="hu-HU" sz="2800" dirty="0" err="1"/>
              <a:t>Gyergyótölgyes</a:t>
            </a:r>
            <a:r>
              <a:rPr lang="hu-HU" sz="2800" dirty="0"/>
              <a:t> u.2</a:t>
            </a:r>
            <a:r>
              <a:rPr lang="hu-HU" sz="2800" dirty="0" smtClean="0"/>
              <a:t>.</a:t>
            </a:r>
          </a:p>
          <a:p>
            <a:pPr algn="l"/>
            <a:endParaRPr lang="hu-HU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dirty="0"/>
              <a:t>fővállalkozó:         </a:t>
            </a:r>
            <a:r>
              <a:rPr lang="hu-HU" sz="2800" b="1" dirty="0" err="1"/>
              <a:t>Swietelsky</a:t>
            </a:r>
            <a:r>
              <a:rPr lang="hu-HU" sz="2800" b="1" dirty="0"/>
              <a:t> Magyarország </a:t>
            </a:r>
            <a:r>
              <a:rPr lang="hu-HU" sz="2800" dirty="0"/>
              <a:t>Budapest               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dirty="0"/>
              <a:t>építtető:               </a:t>
            </a:r>
            <a:r>
              <a:rPr lang="hu-HU" sz="2800" b="1" dirty="0" smtClean="0"/>
              <a:t>Budapesti Közlekedési Zrt.</a:t>
            </a:r>
          </a:p>
          <a:p>
            <a:pPr marL="457200" indent="-457200" algn="l"/>
            <a:r>
              <a:rPr lang="hu-HU" sz="2800" b="1" dirty="0" smtClean="0"/>
              <a:t>			    DBR  METRÓ Projekt </a:t>
            </a:r>
            <a:r>
              <a:rPr lang="hu-HU" sz="2800" b="1" dirty="0"/>
              <a:t>Igazgatóság</a:t>
            </a:r>
            <a:r>
              <a:rPr lang="hu-HU" sz="2800" dirty="0"/>
              <a:t> Budapest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dirty="0"/>
              <a:t>tervező:                </a:t>
            </a:r>
            <a:r>
              <a:rPr lang="hu-HU" sz="2800" b="1" dirty="0" err="1" smtClean="0"/>
              <a:t>DPI-Design</a:t>
            </a:r>
            <a:r>
              <a:rPr lang="hu-HU" sz="2800" b="1" dirty="0" smtClean="0"/>
              <a:t> </a:t>
            </a:r>
            <a:r>
              <a:rPr lang="hu-HU" sz="2800" dirty="0"/>
              <a:t>Budapest – Pintér Tamás</a:t>
            </a:r>
          </a:p>
          <a:p>
            <a:pPr algn="l"/>
            <a:r>
              <a:rPr lang="hu-HU" sz="2800" dirty="0"/>
              <a:t>                                </a:t>
            </a:r>
            <a:r>
              <a:rPr lang="hu-HU" sz="2800" dirty="0" smtClean="0"/>
              <a:t>       </a:t>
            </a:r>
            <a:r>
              <a:rPr lang="hu-HU" sz="2800" b="1" dirty="0" smtClean="0"/>
              <a:t>FŐMTERV </a:t>
            </a:r>
            <a:r>
              <a:rPr lang="hu-HU" sz="2800" b="1" dirty="0"/>
              <a:t>Mérnöki Tervező </a:t>
            </a:r>
            <a:r>
              <a:rPr lang="hu-HU" sz="2800" b="1" dirty="0" err="1"/>
              <a:t>Zrt</a:t>
            </a:r>
            <a:r>
              <a:rPr lang="hu-HU" sz="2800" b="1" dirty="0"/>
              <a:t>. </a:t>
            </a:r>
            <a:r>
              <a:rPr lang="hu-HU" sz="2800" dirty="0" smtClean="0"/>
              <a:t>– 		     	    Budapest </a:t>
            </a:r>
            <a:r>
              <a:rPr lang="hu-HU" sz="2800" dirty="0"/>
              <a:t>– Goda Balázs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dirty="0"/>
              <a:t>alvállalkozó:         </a:t>
            </a:r>
            <a:r>
              <a:rPr lang="hu-HU" sz="2800" b="1" dirty="0" smtClean="0"/>
              <a:t>Weinberg </a:t>
            </a:r>
            <a:r>
              <a:rPr lang="hu-HU" sz="2800" b="1" dirty="0"/>
              <a:t>93 Kft.</a:t>
            </a:r>
            <a:r>
              <a:rPr lang="hu-HU" sz="2800" dirty="0"/>
              <a:t>  Sárospatak</a:t>
            </a:r>
          </a:p>
          <a:p>
            <a:pPr algn="l"/>
            <a:r>
              <a:rPr lang="hu-HU" sz="2800" dirty="0"/>
              <a:t>                              </a:t>
            </a:r>
            <a:r>
              <a:rPr lang="hu-HU" sz="2800" dirty="0" smtClean="0"/>
              <a:t>         </a:t>
            </a:r>
            <a:r>
              <a:rPr lang="hu-HU" sz="2800" dirty="0"/>
              <a:t>homlokzatburkolási,tetőszigetelési </a:t>
            </a:r>
            <a:r>
              <a:rPr lang="hu-HU" sz="2800" dirty="0" smtClean="0"/>
              <a:t>munkák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dirty="0" smtClean="0"/>
              <a:t>alvállalkozó</a:t>
            </a:r>
            <a:r>
              <a:rPr lang="hu-HU" sz="2800" dirty="0"/>
              <a:t>:         </a:t>
            </a:r>
            <a:r>
              <a:rPr lang="hu-HU" sz="2800" b="1" dirty="0" err="1" smtClean="0"/>
              <a:t>Intech</a:t>
            </a:r>
            <a:r>
              <a:rPr lang="hu-HU" sz="2800" b="1" dirty="0" smtClean="0"/>
              <a:t> </a:t>
            </a:r>
            <a:r>
              <a:rPr lang="hu-HU" sz="2800" b="1" dirty="0"/>
              <a:t>Kft. </a:t>
            </a:r>
            <a:r>
              <a:rPr lang="hu-HU" sz="2800" dirty="0"/>
              <a:t>Csömör</a:t>
            </a:r>
          </a:p>
          <a:p>
            <a:pPr algn="l"/>
            <a:r>
              <a:rPr lang="hu-HU" sz="2800" b="1" dirty="0"/>
              <a:t>                               </a:t>
            </a:r>
            <a:r>
              <a:rPr lang="hu-HU" sz="2800" b="1" dirty="0" smtClean="0"/>
              <a:t>	    </a:t>
            </a:r>
            <a:r>
              <a:rPr lang="hu-HU" sz="2800" dirty="0" smtClean="0"/>
              <a:t>erős- </a:t>
            </a:r>
            <a:r>
              <a:rPr lang="hu-HU" sz="2800" dirty="0"/>
              <a:t>és gyengeáramú munkák</a:t>
            </a:r>
          </a:p>
          <a:p>
            <a:pPr algn="l"/>
            <a:endParaRPr 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63" y="500041"/>
            <a:ext cx="8822593" cy="5881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444"/>
            <a:ext cx="9144000" cy="6095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b="1" dirty="0"/>
              <a:t>Infrastrukturális létesítmény </a:t>
            </a:r>
            <a:r>
              <a:rPr lang="hu-HU" sz="2800" b="1" dirty="0" smtClean="0"/>
              <a:t> kategóriában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sz="3300" b="1" i="1" dirty="0"/>
              <a:t>BKSZT</a:t>
            </a:r>
            <a:r>
              <a:rPr lang="hu-HU" sz="2400" b="1" i="1" dirty="0"/>
              <a:t> </a:t>
            </a:r>
            <a:r>
              <a:rPr lang="hu-HU" sz="3300" b="1" i="1" dirty="0"/>
              <a:t>Budapesti Központi Szennyvíztisztító </a:t>
            </a:r>
            <a:r>
              <a:rPr lang="hu-HU" sz="3300" b="1" i="1" dirty="0" smtClean="0"/>
              <a:t>Telep Csepel</a:t>
            </a:r>
            <a:endParaRPr lang="hu-HU" sz="3300" dirty="0"/>
          </a:p>
          <a:p>
            <a:pPr marL="0" indent="0">
              <a:buNone/>
            </a:pPr>
            <a:r>
              <a:rPr lang="hu-HU" sz="2400" dirty="0"/>
              <a:t>Budapest </a:t>
            </a:r>
            <a:r>
              <a:rPr lang="hu-HU" sz="2400" dirty="0" smtClean="0"/>
              <a:t>XXI. </a:t>
            </a:r>
            <a:r>
              <a:rPr lang="hu-HU" sz="2400" dirty="0"/>
              <a:t>Nagy Duna sor  2</a:t>
            </a:r>
            <a:r>
              <a:rPr lang="hu-HU" sz="2400" dirty="0" smtClean="0"/>
              <a:t>.</a:t>
            </a:r>
          </a:p>
          <a:p>
            <a:pPr marL="0" indent="0">
              <a:buNone/>
            </a:pPr>
            <a:endParaRPr lang="hu-HU" sz="2400" dirty="0"/>
          </a:p>
          <a:p>
            <a:r>
              <a:rPr lang="hu-HU" sz="2400" dirty="0" smtClean="0"/>
              <a:t>fővállalkozók:       </a:t>
            </a:r>
            <a:r>
              <a:rPr lang="hu-HU" sz="2400" b="1" dirty="0" smtClean="0"/>
              <a:t>HÍDÉPÍTŐ </a:t>
            </a:r>
            <a:r>
              <a:rPr lang="hu-HU" sz="2400" b="1" dirty="0"/>
              <a:t>Zrt. </a:t>
            </a:r>
            <a:r>
              <a:rPr lang="hu-HU" sz="2400" dirty="0"/>
              <a:t>Budapest 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</a:t>
            </a:r>
            <a:r>
              <a:rPr lang="hu-HU" sz="2400" dirty="0" smtClean="0"/>
              <a:t> </a:t>
            </a:r>
            <a:r>
              <a:rPr lang="hu-HU" sz="2400" b="1" dirty="0" smtClean="0"/>
              <a:t>COLAS-ALTERRA </a:t>
            </a:r>
            <a:r>
              <a:rPr lang="hu-HU" sz="2400" b="1" dirty="0"/>
              <a:t>Zrt. </a:t>
            </a:r>
            <a:r>
              <a:rPr lang="hu-HU" sz="2400" dirty="0"/>
              <a:t>Budapest        </a:t>
            </a:r>
            <a:r>
              <a:rPr lang="hu-HU" sz="2400" b="1" dirty="0"/>
              <a:t>          </a:t>
            </a:r>
            <a:endParaRPr lang="hu-HU" sz="2400" dirty="0"/>
          </a:p>
          <a:p>
            <a:r>
              <a:rPr lang="hu-HU" sz="2400" dirty="0"/>
              <a:t>építtető:                </a:t>
            </a:r>
            <a:r>
              <a:rPr lang="hu-HU" sz="2400" b="1" dirty="0"/>
              <a:t>BUDAPEST FŐVÁROS </a:t>
            </a:r>
            <a:r>
              <a:rPr lang="hu-HU" sz="2400" b="1" dirty="0" smtClean="0"/>
              <a:t>ÖNKORMÁNYATA</a:t>
            </a:r>
          </a:p>
          <a:p>
            <a:r>
              <a:rPr lang="hu-HU" sz="2600" dirty="0" smtClean="0"/>
              <a:t>üzemeltető: </a:t>
            </a:r>
            <a:r>
              <a:rPr lang="hu-HU" sz="2600" dirty="0" smtClean="0"/>
              <a:t>	</a:t>
            </a:r>
            <a:r>
              <a:rPr lang="hu-HU" sz="2600" dirty="0" smtClean="0"/>
              <a:t> </a:t>
            </a:r>
            <a:r>
              <a:rPr lang="hu-HU" sz="2600" b="1" dirty="0" smtClean="0"/>
              <a:t>FŐVÁROSI </a:t>
            </a:r>
            <a:r>
              <a:rPr lang="hu-HU" sz="2600" b="1" dirty="0" smtClean="0"/>
              <a:t>VÍZMŰVEK</a:t>
            </a:r>
            <a:r>
              <a:rPr lang="hu-HU" sz="2600" dirty="0" smtClean="0"/>
              <a:t> </a:t>
            </a:r>
            <a:r>
              <a:rPr lang="hu-HU" sz="2600" dirty="0" smtClean="0"/>
              <a:t> Budapest</a:t>
            </a:r>
            <a:r>
              <a:rPr lang="hu-HU" sz="2600" b="1" dirty="0" smtClean="0"/>
              <a:t> </a:t>
            </a:r>
            <a:r>
              <a:rPr lang="hu-HU" sz="2600" dirty="0" smtClean="0"/>
              <a:t> </a:t>
            </a:r>
            <a:endParaRPr lang="hu-HU" sz="2600" dirty="0" smtClean="0"/>
          </a:p>
          <a:p>
            <a:pPr>
              <a:buNone/>
            </a:pPr>
            <a:r>
              <a:rPr lang="hu-HU" sz="2400" dirty="0" smtClean="0"/>
              <a:t>			 </a:t>
            </a:r>
            <a:r>
              <a:rPr lang="hu-HU" sz="2400" dirty="0" smtClean="0"/>
              <a:t>Beruházási </a:t>
            </a:r>
            <a:r>
              <a:rPr lang="hu-HU" sz="2400" dirty="0" smtClean="0"/>
              <a:t>Főosztálya </a:t>
            </a:r>
            <a:endParaRPr lang="hu-HU" sz="2400" dirty="0"/>
          </a:p>
          <a:p>
            <a:r>
              <a:rPr lang="hu-HU" sz="2400" dirty="0"/>
              <a:t>tervező:                 </a:t>
            </a:r>
            <a:r>
              <a:rPr lang="hu-HU" sz="2400" b="1" dirty="0" smtClean="0"/>
              <a:t>HIDROKOMPLEX </a:t>
            </a:r>
            <a:r>
              <a:rPr lang="hu-HU" sz="2400" b="1" dirty="0"/>
              <a:t>Mérnökszolgálati </a:t>
            </a:r>
            <a:r>
              <a:rPr lang="hu-HU" sz="2400" b="1" dirty="0" smtClean="0"/>
              <a:t>Kft. </a:t>
            </a:r>
            <a:r>
              <a:rPr lang="hu-HU" sz="2400" dirty="0"/>
              <a:t>Budapest 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</a:t>
            </a:r>
            <a:r>
              <a:rPr lang="hu-HU" sz="2400" dirty="0" smtClean="0"/>
              <a:t>Brenner </a:t>
            </a:r>
            <a:r>
              <a:rPr lang="hu-HU" sz="2400" dirty="0"/>
              <a:t>József – </a:t>
            </a:r>
            <a:r>
              <a:rPr lang="hu-HU" sz="2400" dirty="0" err="1"/>
              <a:t>Sármay</a:t>
            </a:r>
            <a:r>
              <a:rPr lang="hu-HU" sz="2400" dirty="0"/>
              <a:t> András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smtClean="0"/>
              <a:t>HÍDTECHNIKA </a:t>
            </a:r>
            <a:r>
              <a:rPr lang="hu-HU" sz="2400" b="1" dirty="0"/>
              <a:t>Kft.</a:t>
            </a:r>
            <a:r>
              <a:rPr lang="hu-HU" sz="2400" dirty="0"/>
              <a:t>  Budapest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 </a:t>
            </a:r>
            <a:r>
              <a:rPr lang="hu-HU" sz="2400" dirty="0" smtClean="0"/>
              <a:t>bevonatok </a:t>
            </a:r>
            <a:r>
              <a:rPr lang="hu-HU" sz="2400" dirty="0" smtClean="0"/>
              <a:t>készítése</a:t>
            </a:r>
          </a:p>
          <a:p>
            <a:r>
              <a:rPr lang="hu-HU" sz="2400" dirty="0" smtClean="0"/>
              <a:t>alvállalkozó</a:t>
            </a:r>
            <a:r>
              <a:rPr lang="hu-HU" sz="2400" dirty="0"/>
              <a:t>:          </a:t>
            </a:r>
            <a:r>
              <a:rPr lang="hu-HU" sz="2400" b="1" dirty="0" smtClean="0"/>
              <a:t>SZEGED </a:t>
            </a:r>
            <a:r>
              <a:rPr lang="hu-HU" sz="2400" b="1" dirty="0"/>
              <a:t>BETON Kft. </a:t>
            </a:r>
            <a:r>
              <a:rPr lang="hu-HU" sz="2400" dirty="0"/>
              <a:t> Szeged</a:t>
            </a:r>
          </a:p>
          <a:p>
            <a:pPr marL="0" indent="0">
              <a:buNone/>
            </a:pPr>
            <a:r>
              <a:rPr lang="hu-HU" sz="2400" b="1" dirty="0"/>
              <a:t>	</a:t>
            </a:r>
            <a:r>
              <a:rPr lang="hu-HU" sz="2400" b="1" dirty="0" smtClean="0"/>
              <a:t>	 </a:t>
            </a:r>
            <a:r>
              <a:rPr lang="hu-HU" sz="2400" b="1" dirty="0" smtClean="0"/>
              <a:t> </a:t>
            </a:r>
            <a:r>
              <a:rPr lang="hu-HU" sz="2400" dirty="0" smtClean="0"/>
              <a:t>szerkezetépítés</a:t>
            </a:r>
            <a:endParaRPr lang="hu-HU" sz="2400" dirty="0"/>
          </a:p>
          <a:p>
            <a:r>
              <a:rPr lang="hu-HU" sz="2400" dirty="0"/>
              <a:t>alvállalkozó:          </a:t>
            </a:r>
            <a:r>
              <a:rPr lang="hu-HU" sz="2400" b="1" dirty="0" smtClean="0"/>
              <a:t>P.A.M.  </a:t>
            </a:r>
            <a:r>
              <a:rPr lang="hu-HU" sz="2400" b="1" dirty="0"/>
              <a:t>INVEST 2000 Kft. </a:t>
            </a:r>
            <a:r>
              <a:rPr lang="hu-HU" sz="2400" dirty="0"/>
              <a:t>Budapest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</a:t>
            </a:r>
            <a:r>
              <a:rPr lang="hu-HU" sz="2400" dirty="0" smtClean="0"/>
              <a:t> </a:t>
            </a:r>
            <a:r>
              <a:rPr lang="hu-HU" sz="2400" dirty="0" smtClean="0"/>
              <a:t>szerkezetépítés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xmlns="" val="40358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6" y="0"/>
            <a:ext cx="9131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8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b="1" dirty="0" smtClean="0"/>
              <a:t>Környezetvédelmi </a:t>
            </a:r>
            <a:r>
              <a:rPr lang="hu-HU" sz="2700" b="1" dirty="0"/>
              <a:t>és vízügyi létesítmény kategóriában</a:t>
            </a:r>
            <a:r>
              <a:rPr lang="hu-HU" sz="2400" dirty="0"/>
              <a:t/>
            </a:r>
            <a:br>
              <a:rPr lang="hu-HU" sz="24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800" b="1" i="1" dirty="0"/>
              <a:t>BKSZT Sodorvonali </a:t>
            </a:r>
            <a:r>
              <a:rPr lang="hu-HU" sz="2800" b="1" i="1" dirty="0" smtClean="0"/>
              <a:t>bevezetés</a:t>
            </a:r>
            <a:endParaRPr lang="hu-HU" sz="2800" dirty="0"/>
          </a:p>
          <a:p>
            <a:r>
              <a:rPr lang="hu-HU" sz="2400" dirty="0"/>
              <a:t>fővállalkozó:         </a:t>
            </a:r>
            <a:r>
              <a:rPr lang="hu-HU" sz="2400" b="1" dirty="0"/>
              <a:t>COLAS-ALTERRA </a:t>
            </a:r>
            <a:r>
              <a:rPr lang="hu-HU" sz="2400" b="1" dirty="0" err="1"/>
              <a:t>Zrt</a:t>
            </a:r>
            <a:r>
              <a:rPr lang="hu-HU" sz="2400" dirty="0"/>
              <a:t>. Budapest        </a:t>
            </a:r>
            <a:r>
              <a:rPr lang="hu-HU" sz="2400" b="1" dirty="0"/>
              <a:t>          </a:t>
            </a:r>
            <a:endParaRPr lang="hu-HU" sz="2400" dirty="0"/>
          </a:p>
          <a:p>
            <a:r>
              <a:rPr lang="hu-HU" sz="2400" dirty="0"/>
              <a:t>építtető:                </a:t>
            </a:r>
            <a:r>
              <a:rPr lang="hu-HU" sz="2400" b="1" dirty="0"/>
              <a:t>BUDAPEST FŐVÁROS </a:t>
            </a:r>
            <a:r>
              <a:rPr lang="hu-HU" sz="2400" b="1" dirty="0" smtClean="0"/>
              <a:t>ÖNKORMÁNYATA</a:t>
            </a:r>
          </a:p>
          <a:p>
            <a:pPr>
              <a:buNone/>
            </a:pPr>
            <a:r>
              <a:rPr lang="hu-HU" sz="2400" b="1" dirty="0" smtClean="0"/>
              <a:t>			        </a:t>
            </a:r>
            <a:r>
              <a:rPr lang="hu-HU" sz="2400" dirty="0" smtClean="0"/>
              <a:t>Beruházási Főosztálya </a:t>
            </a:r>
          </a:p>
          <a:p>
            <a:r>
              <a:rPr lang="hu-HU" sz="2400" dirty="0" smtClean="0"/>
              <a:t>üzemeltető:</a:t>
            </a:r>
            <a:r>
              <a:rPr lang="hu-HU" sz="2000" dirty="0" smtClean="0"/>
              <a:t>            </a:t>
            </a:r>
            <a:r>
              <a:rPr lang="hu-HU" sz="2200" b="1" dirty="0" smtClean="0"/>
              <a:t>Fővárosi Vízművek Zrt. </a:t>
            </a:r>
            <a:r>
              <a:rPr lang="hu-HU" sz="2000" dirty="0" smtClean="0"/>
              <a:t>Budapest</a:t>
            </a:r>
            <a:endParaRPr lang="hu-HU" sz="2000" dirty="0"/>
          </a:p>
          <a:p>
            <a:r>
              <a:rPr lang="hu-HU" sz="2400" dirty="0"/>
              <a:t>tervező:                 </a:t>
            </a:r>
            <a:r>
              <a:rPr lang="hu-HU" sz="2400" b="1" dirty="0" smtClean="0"/>
              <a:t>HIDROKOMPLEX </a:t>
            </a:r>
            <a:r>
              <a:rPr lang="hu-HU" sz="2400" b="1" dirty="0"/>
              <a:t>Mérnökszolgálati </a:t>
            </a:r>
            <a:r>
              <a:rPr lang="hu-HU" sz="2400" b="1" dirty="0" smtClean="0"/>
              <a:t>Kft. </a:t>
            </a:r>
            <a:r>
              <a:rPr lang="hu-HU" sz="2400" dirty="0" smtClean="0"/>
              <a:t>Budapest </a:t>
            </a:r>
            <a:endParaRPr lang="hu-HU" sz="2400" dirty="0"/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       Brenner </a:t>
            </a:r>
            <a:r>
              <a:rPr lang="hu-HU" sz="2400" dirty="0"/>
              <a:t>József       </a:t>
            </a:r>
          </a:p>
          <a:p>
            <a:pPr>
              <a:buNone/>
            </a:pPr>
            <a:r>
              <a:rPr lang="hu-HU" sz="2400" b="1" dirty="0"/>
              <a:t>	</a:t>
            </a:r>
            <a:r>
              <a:rPr lang="hu-HU" sz="2400" b="1" dirty="0" smtClean="0"/>
              <a:t>		        SBS </a:t>
            </a:r>
            <a:r>
              <a:rPr lang="hu-HU" sz="2400" b="1" dirty="0"/>
              <a:t>Tervező Bt.</a:t>
            </a:r>
            <a:r>
              <a:rPr lang="hu-HU" sz="2400" dirty="0"/>
              <a:t> Budapest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       Benedek </a:t>
            </a:r>
            <a:r>
              <a:rPr lang="hu-HU" sz="2400" dirty="0"/>
              <a:t>András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smtClean="0"/>
              <a:t>BAUER Magyarország</a:t>
            </a:r>
          </a:p>
          <a:p>
            <a:pPr>
              <a:buNone/>
            </a:pPr>
            <a:r>
              <a:rPr lang="hu-HU" sz="2400" b="1" dirty="0" smtClean="0"/>
              <a:t>			        </a:t>
            </a:r>
            <a:r>
              <a:rPr lang="hu-HU" sz="2400" b="1" dirty="0"/>
              <a:t>Speciális </a:t>
            </a:r>
            <a:r>
              <a:rPr lang="hu-HU" sz="2400" b="1" dirty="0" smtClean="0"/>
              <a:t>Mélyépítő Kft</a:t>
            </a:r>
            <a:r>
              <a:rPr lang="hu-HU" sz="2400" b="1" dirty="0"/>
              <a:t>.</a:t>
            </a:r>
            <a:r>
              <a:rPr lang="hu-HU" sz="2400" dirty="0"/>
              <a:t>  Bp</a:t>
            </a:r>
            <a:r>
              <a:rPr lang="hu-HU" sz="2400" dirty="0" smtClean="0"/>
              <a:t>.</a:t>
            </a:r>
            <a:r>
              <a:rPr lang="hu-HU" sz="2400" dirty="0"/>
              <a:t> </a:t>
            </a:r>
            <a:endParaRPr lang="hu-HU" sz="2400" dirty="0" smtClean="0"/>
          </a:p>
          <a:p>
            <a:pPr>
              <a:buNone/>
            </a:pPr>
            <a:r>
              <a:rPr lang="hu-HU" sz="2400" dirty="0" smtClean="0"/>
              <a:t>			        Duna </a:t>
            </a:r>
            <a:r>
              <a:rPr lang="hu-HU" sz="2400" dirty="0"/>
              <a:t>medrében lévő </a:t>
            </a:r>
            <a:r>
              <a:rPr lang="hu-HU" sz="2400" dirty="0" smtClean="0"/>
              <a:t>munkatér- határolás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xmlns="" val="38176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6720"/>
            <a:ext cx="9144000" cy="632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b="1" dirty="0"/>
              <a:t>Mezőgazdasági létesítmény kategóriában</a:t>
            </a:r>
            <a:r>
              <a:rPr lang="hu-HU" sz="2400" dirty="0"/>
              <a:t/>
            </a:r>
            <a:br>
              <a:rPr lang="hu-HU" sz="24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3000" b="1" i="1" dirty="0"/>
              <a:t>Royal Tokaji Borászati Zrt</a:t>
            </a:r>
            <a:r>
              <a:rPr lang="hu-HU" sz="3000" b="1" i="1" dirty="0" smtClean="0"/>
              <a:t>. Borfeldolgozó Üzem</a:t>
            </a:r>
            <a:endParaRPr lang="hu-HU" sz="3000" dirty="0"/>
          </a:p>
          <a:p>
            <a:pPr marL="0" indent="0">
              <a:buNone/>
            </a:pPr>
            <a:r>
              <a:rPr lang="hu-HU" sz="2400" dirty="0"/>
              <a:t>Mád, Rákóczi u. 35.</a:t>
            </a:r>
          </a:p>
          <a:p>
            <a:pPr marL="0" indent="0">
              <a:buNone/>
            </a:pPr>
            <a:r>
              <a:rPr lang="hu-HU" sz="2400" dirty="0"/>
              <a:t>                           </a:t>
            </a:r>
          </a:p>
          <a:p>
            <a:r>
              <a:rPr lang="hu-HU" sz="2400" dirty="0"/>
              <a:t>fővállalkozó:         </a:t>
            </a:r>
            <a:r>
              <a:rPr lang="hu-HU" sz="2400" b="1" dirty="0"/>
              <a:t>ADEPTUS-H </a:t>
            </a:r>
            <a:r>
              <a:rPr lang="hu-HU" sz="2400" b="1" dirty="0" smtClean="0"/>
              <a:t>Mély- </a:t>
            </a:r>
            <a:r>
              <a:rPr lang="hu-HU" sz="2400" b="1" dirty="0"/>
              <a:t>és Magasépítő Zrt. </a:t>
            </a:r>
            <a:r>
              <a:rPr lang="hu-HU" sz="2400" dirty="0"/>
              <a:t>Miskolc                   </a:t>
            </a:r>
          </a:p>
          <a:p>
            <a:r>
              <a:rPr lang="hu-HU" sz="2400" dirty="0"/>
              <a:t>építtető:                </a:t>
            </a:r>
            <a:r>
              <a:rPr lang="hu-HU" sz="2400" b="1" dirty="0"/>
              <a:t>Royal Tokaji Borászati </a:t>
            </a:r>
            <a:r>
              <a:rPr lang="hu-HU" sz="2400" b="1" dirty="0" err="1"/>
              <a:t>Zrt</a:t>
            </a:r>
            <a:r>
              <a:rPr lang="hu-HU" sz="2400" b="1" dirty="0"/>
              <a:t>.</a:t>
            </a:r>
            <a:r>
              <a:rPr lang="hu-HU" sz="2400" dirty="0"/>
              <a:t> Mád    </a:t>
            </a:r>
          </a:p>
          <a:p>
            <a:r>
              <a:rPr lang="hu-HU" sz="2400" dirty="0"/>
              <a:t>lebonyolító:          </a:t>
            </a:r>
            <a:r>
              <a:rPr lang="hu-HU" sz="2400" b="1" dirty="0" smtClean="0"/>
              <a:t>CREDAS </a:t>
            </a:r>
            <a:r>
              <a:rPr lang="hu-HU" sz="2400" b="1" dirty="0"/>
              <a:t>Mérnöki Iroda </a:t>
            </a:r>
            <a:r>
              <a:rPr lang="hu-HU" sz="2400" dirty="0" smtClean="0"/>
              <a:t>Miskolc</a:t>
            </a:r>
          </a:p>
          <a:p>
            <a:r>
              <a:rPr lang="hu-HU" sz="2400" dirty="0" smtClean="0"/>
              <a:t>tervező</a:t>
            </a:r>
            <a:r>
              <a:rPr lang="hu-HU" sz="2400" dirty="0"/>
              <a:t>:                 </a:t>
            </a:r>
            <a:r>
              <a:rPr lang="hu-HU" sz="2400" b="1" dirty="0" smtClean="0"/>
              <a:t>Bodonyi </a:t>
            </a:r>
            <a:r>
              <a:rPr lang="hu-HU" sz="2400" b="1" dirty="0"/>
              <a:t>Építész Kft. </a:t>
            </a:r>
            <a:r>
              <a:rPr lang="hu-HU" sz="2400" dirty="0"/>
              <a:t>Miskolc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       Bodonyi </a:t>
            </a:r>
            <a:r>
              <a:rPr lang="hu-HU" sz="2400" dirty="0"/>
              <a:t>Csaba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err="1" smtClean="0"/>
              <a:t>Polys</a:t>
            </a:r>
            <a:r>
              <a:rPr lang="hu-HU" sz="2400" b="1" dirty="0" smtClean="0"/>
              <a:t> </a:t>
            </a:r>
            <a:r>
              <a:rPr lang="hu-HU" sz="2400" b="1" dirty="0"/>
              <a:t>Kft.</a:t>
            </a:r>
            <a:r>
              <a:rPr lang="hu-HU" sz="2400" dirty="0"/>
              <a:t>  Erdőhorváti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       homlokzatburkolás</a:t>
            </a:r>
            <a:r>
              <a:rPr lang="hu-HU" sz="2400" dirty="0"/>
              <a:t>, </a:t>
            </a:r>
            <a:r>
              <a:rPr lang="hu-HU" sz="2400" dirty="0" smtClean="0"/>
              <a:t>kőburkolás</a:t>
            </a:r>
          </a:p>
          <a:p>
            <a:r>
              <a:rPr lang="hu-HU" sz="2400" dirty="0" smtClean="0"/>
              <a:t>alvállalkozó</a:t>
            </a:r>
            <a:r>
              <a:rPr lang="hu-HU" sz="2400" dirty="0"/>
              <a:t>:         </a:t>
            </a:r>
            <a:r>
              <a:rPr lang="hu-HU" sz="2400" dirty="0" smtClean="0"/>
              <a:t> </a:t>
            </a:r>
            <a:r>
              <a:rPr lang="hu-HU" sz="2400" b="1" dirty="0" err="1"/>
              <a:t>Bucskó</a:t>
            </a:r>
            <a:r>
              <a:rPr lang="hu-HU" sz="2400" b="1" dirty="0"/>
              <a:t> György egyéni vállalkozó  </a:t>
            </a:r>
            <a:r>
              <a:rPr lang="hu-HU" sz="2400" dirty="0"/>
              <a:t>Encs 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       bádogos </a:t>
            </a:r>
            <a:r>
              <a:rPr lang="hu-HU" sz="2400" dirty="0"/>
              <a:t>munkák, tetőfedés </a:t>
            </a:r>
          </a:p>
        </p:txBody>
      </p:sp>
    </p:spTree>
    <p:extLst>
      <p:ext uri="{BB962C8B-B14F-4D97-AF65-F5344CB8AC3E}">
        <p14:creationId xmlns:p14="http://schemas.microsoft.com/office/powerpoint/2010/main" xmlns="" val="18698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11-24.) 1.FOT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35292"/>
            <a:ext cx="8553357" cy="567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25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11-24.) 2.FOT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849" y="571480"/>
            <a:ext cx="8576304" cy="57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25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11-24.) 3.FOT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360" y="642918"/>
            <a:ext cx="8498860" cy="564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25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11-24.) 4.FOT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780" y="571480"/>
            <a:ext cx="8589500" cy="57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25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11-24.) 5.FOT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679" y="571480"/>
            <a:ext cx="8602641" cy="57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25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3600" b="1" dirty="0"/>
              <a:t>2013. ÉVI ÉPÍTŐIPARI NÍVÓDÍJ OKLEVÉL</a:t>
            </a:r>
            <a:r>
              <a:rPr lang="hu-HU" sz="3600" dirty="0"/>
              <a:t/>
            </a:r>
            <a:br>
              <a:rPr lang="hu-HU" sz="3600" dirty="0"/>
            </a:br>
            <a:endParaRPr lang="hu-HU" sz="3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5308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b="1" dirty="0"/>
              <a:t>Irodaépület kategóriában</a:t>
            </a: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3000" b="1" i="1" dirty="0" err="1"/>
              <a:t>BudaWest</a:t>
            </a:r>
            <a:r>
              <a:rPr lang="hu-HU" sz="3000" b="1" i="1" dirty="0"/>
              <a:t> Irodaház</a:t>
            </a:r>
            <a:endParaRPr lang="hu-HU" sz="3000" dirty="0"/>
          </a:p>
          <a:p>
            <a:pPr marL="0" indent="0">
              <a:buNone/>
            </a:pPr>
            <a:r>
              <a:rPr lang="hu-HU" sz="2400" dirty="0" smtClean="0"/>
              <a:t>Budapest XI. </a:t>
            </a:r>
            <a:r>
              <a:rPr lang="hu-HU" sz="2400" dirty="0"/>
              <a:t>Rétköz utca </a:t>
            </a:r>
            <a:r>
              <a:rPr lang="hu-HU" sz="2400" dirty="0" smtClean="0"/>
              <a:t>5</a:t>
            </a:r>
          </a:p>
          <a:p>
            <a:pPr marL="0" indent="0">
              <a:buNone/>
            </a:pPr>
            <a:endParaRPr lang="hu-HU" sz="2400" dirty="0" smtClean="0"/>
          </a:p>
          <a:p>
            <a:r>
              <a:rPr lang="hu-HU" sz="2400" dirty="0"/>
              <a:t>fővállalkozó:         </a:t>
            </a:r>
            <a:r>
              <a:rPr lang="hu-HU" sz="2400" b="1" dirty="0" err="1"/>
              <a:t>Porr</a:t>
            </a:r>
            <a:r>
              <a:rPr lang="hu-HU" sz="2400" b="1" dirty="0"/>
              <a:t> Építési Kft. </a:t>
            </a:r>
            <a:r>
              <a:rPr lang="hu-HU" sz="2400" dirty="0"/>
              <a:t>Budapest                    </a:t>
            </a:r>
          </a:p>
          <a:p>
            <a:r>
              <a:rPr lang="hu-HU" sz="2400" dirty="0"/>
              <a:t>építtető:                </a:t>
            </a:r>
            <a:r>
              <a:rPr lang="hu-HU" sz="2400" b="1" dirty="0" err="1"/>
              <a:t>Vendere</a:t>
            </a:r>
            <a:r>
              <a:rPr lang="hu-HU" sz="2400" b="1" dirty="0"/>
              <a:t> Ingatlanfejlesztő Kft.</a:t>
            </a:r>
            <a:r>
              <a:rPr lang="hu-HU" sz="2400" dirty="0"/>
              <a:t> Budapest    </a:t>
            </a:r>
          </a:p>
          <a:p>
            <a:r>
              <a:rPr lang="hu-HU" sz="2400" dirty="0"/>
              <a:t>lebonyolító:          </a:t>
            </a:r>
            <a:r>
              <a:rPr lang="hu-HU" sz="2400" b="1" dirty="0" smtClean="0"/>
              <a:t>BWBAU Mérnökiroda Kft</a:t>
            </a:r>
            <a:r>
              <a:rPr lang="hu-HU" sz="2400" b="1" dirty="0"/>
              <a:t>. </a:t>
            </a:r>
            <a:r>
              <a:rPr lang="hu-HU" sz="2400" dirty="0"/>
              <a:t> </a:t>
            </a:r>
            <a:r>
              <a:rPr lang="hu-HU" sz="2400" dirty="0" smtClean="0"/>
              <a:t>Budapest</a:t>
            </a:r>
          </a:p>
          <a:p>
            <a:r>
              <a:rPr lang="hu-HU" sz="2400" dirty="0" smtClean="0"/>
              <a:t>tervező</a:t>
            </a:r>
            <a:r>
              <a:rPr lang="hu-HU" sz="2400" dirty="0"/>
              <a:t>:                 </a:t>
            </a:r>
            <a:r>
              <a:rPr lang="hu-HU" sz="2400" b="1" dirty="0" smtClean="0"/>
              <a:t>C.G.W. </a:t>
            </a:r>
            <a:r>
              <a:rPr lang="hu-HU" sz="2400" b="1" dirty="0"/>
              <a:t>Építész Stúdió Kft. </a:t>
            </a:r>
            <a:r>
              <a:rPr lang="hu-HU" sz="2400" dirty="0"/>
              <a:t>Budapest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        </a:t>
            </a:r>
            <a:r>
              <a:rPr lang="hu-HU" sz="2400" dirty="0" err="1" smtClean="0"/>
              <a:t>Csizmár</a:t>
            </a:r>
            <a:r>
              <a:rPr lang="hu-HU" sz="2400" dirty="0" smtClean="0"/>
              <a:t> </a:t>
            </a:r>
            <a:r>
              <a:rPr lang="hu-HU" sz="2400" dirty="0"/>
              <a:t>Gyula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smtClean="0"/>
              <a:t>ALUKOL </a:t>
            </a:r>
            <a:r>
              <a:rPr lang="hu-HU" sz="2400" b="1" dirty="0"/>
              <a:t>Homlokzattechnika Kft</a:t>
            </a:r>
            <a:r>
              <a:rPr lang="hu-HU" sz="2400" dirty="0"/>
              <a:t>. Százhalombatta 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err="1" smtClean="0"/>
              <a:t>Ratskóbau</a:t>
            </a:r>
            <a:r>
              <a:rPr lang="hu-HU" sz="2400" b="1" dirty="0" smtClean="0"/>
              <a:t> </a:t>
            </a:r>
            <a:r>
              <a:rPr lang="hu-HU" sz="2400" b="1" dirty="0"/>
              <a:t>Építőipari és Fővállalkozási Kft.  </a:t>
            </a:r>
            <a:r>
              <a:rPr lang="hu-HU" sz="2400" b="1" dirty="0" smtClean="0"/>
              <a:t>			        </a:t>
            </a:r>
            <a:r>
              <a:rPr lang="hu-HU" sz="2400" dirty="0" smtClean="0"/>
              <a:t>Budapest</a:t>
            </a:r>
          </a:p>
          <a:p>
            <a:r>
              <a:rPr lang="hu-HU" sz="2400" dirty="0" smtClean="0"/>
              <a:t>alvállalkozó</a:t>
            </a:r>
            <a:r>
              <a:rPr lang="hu-HU" sz="2400" dirty="0"/>
              <a:t>:         </a:t>
            </a:r>
            <a:r>
              <a:rPr lang="hu-HU" sz="2400" dirty="0" smtClean="0"/>
              <a:t> </a:t>
            </a:r>
            <a:r>
              <a:rPr lang="hu-HU" sz="2400" b="1" dirty="0" err="1" smtClean="0"/>
              <a:t>Imtech</a:t>
            </a:r>
            <a:r>
              <a:rPr lang="hu-HU" sz="2400" b="1" dirty="0" smtClean="0"/>
              <a:t> </a:t>
            </a:r>
            <a:r>
              <a:rPr lang="hu-HU" sz="2400" b="1" dirty="0"/>
              <a:t>Hungary Kft.  </a:t>
            </a:r>
            <a:r>
              <a:rPr lang="hu-HU" sz="2400" dirty="0"/>
              <a:t>Budapest</a:t>
            </a:r>
          </a:p>
        </p:txBody>
      </p:sp>
    </p:spTree>
    <p:extLst>
      <p:ext uri="{BB962C8B-B14F-4D97-AF65-F5344CB8AC3E}">
        <p14:creationId xmlns:p14="http://schemas.microsoft.com/office/powerpoint/2010/main" xmlns="" val="133398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446"/>
            <a:ext cx="9144000" cy="6095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53" y="0"/>
            <a:ext cx="9109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budawest-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budawest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budawes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9127" y="0"/>
            <a:ext cx="6465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b="1" dirty="0" smtClean="0"/>
              <a:t>Környezetvédelmi </a:t>
            </a:r>
            <a:r>
              <a:rPr lang="hu-HU" sz="2400" b="1" dirty="0"/>
              <a:t>és vízügyi létesítmény kategóriában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b="1" i="1" dirty="0"/>
              <a:t>Tisza </a:t>
            </a:r>
            <a:r>
              <a:rPr lang="hu-HU" sz="2800" b="1" i="1" dirty="0" smtClean="0"/>
              <a:t>- Tavi </a:t>
            </a:r>
            <a:r>
              <a:rPr lang="hu-HU" sz="2800" b="1" i="1" dirty="0" err="1" smtClean="0"/>
              <a:t>Ökocentrum</a:t>
            </a:r>
            <a:endParaRPr lang="hu-HU" sz="2800" dirty="0"/>
          </a:p>
          <a:p>
            <a:pPr marL="0" indent="0">
              <a:buNone/>
            </a:pPr>
            <a:r>
              <a:rPr lang="hu-HU" sz="2400" dirty="0" smtClean="0"/>
              <a:t>Poroszló</a:t>
            </a:r>
            <a:r>
              <a:rPr lang="hu-HU" sz="2400" dirty="0"/>
              <a:t>, Kossuth u. 41.</a:t>
            </a:r>
          </a:p>
          <a:p>
            <a:pPr marL="0" indent="0">
              <a:buNone/>
            </a:pPr>
            <a:r>
              <a:rPr lang="hu-HU" sz="2400" dirty="0"/>
              <a:t>                           </a:t>
            </a:r>
          </a:p>
          <a:p>
            <a:r>
              <a:rPr lang="hu-HU" sz="2400" dirty="0"/>
              <a:t>fővállalkozó:         </a:t>
            </a:r>
            <a:r>
              <a:rPr lang="hu-HU" sz="2400" b="1" dirty="0"/>
              <a:t>Market Építő </a:t>
            </a:r>
            <a:r>
              <a:rPr lang="hu-HU" sz="2400" dirty="0" err="1"/>
              <a:t>Zrt</a:t>
            </a:r>
            <a:r>
              <a:rPr lang="hu-HU" sz="2400" dirty="0"/>
              <a:t>. Budapest        </a:t>
            </a:r>
            <a:r>
              <a:rPr lang="hu-HU" sz="2400" b="1" dirty="0"/>
              <a:t>          </a:t>
            </a:r>
            <a:endParaRPr lang="hu-HU" sz="2400" dirty="0"/>
          </a:p>
          <a:p>
            <a:r>
              <a:rPr lang="hu-HU" sz="2400" dirty="0"/>
              <a:t>építtető:                </a:t>
            </a:r>
            <a:r>
              <a:rPr lang="hu-HU" sz="2400" b="1" dirty="0"/>
              <a:t>Poroszló Község Önkormányzata </a:t>
            </a:r>
            <a:r>
              <a:rPr lang="hu-HU" sz="2400" dirty="0"/>
              <a:t>   </a:t>
            </a:r>
          </a:p>
          <a:p>
            <a:r>
              <a:rPr lang="hu-HU" sz="2400" dirty="0"/>
              <a:t>tervező:                 </a:t>
            </a:r>
            <a:r>
              <a:rPr lang="hu-HU" sz="2400" b="1" dirty="0" err="1" smtClean="0"/>
              <a:t>Archicomp</a:t>
            </a:r>
            <a:r>
              <a:rPr lang="hu-HU" sz="2400" b="1" dirty="0" smtClean="0"/>
              <a:t> </a:t>
            </a:r>
            <a:r>
              <a:rPr lang="hu-HU" sz="2400" b="1" dirty="0"/>
              <a:t>Építészműhely Bt.  </a:t>
            </a:r>
            <a:r>
              <a:rPr lang="hu-HU" sz="2400" dirty="0"/>
              <a:t>Debrecen 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		          Kertai László, Fodor Dániel      </a:t>
            </a:r>
          </a:p>
          <a:p>
            <a:r>
              <a:rPr lang="hu-HU" sz="2400" dirty="0" smtClean="0"/>
              <a:t>alvállalkozó</a:t>
            </a:r>
            <a:r>
              <a:rPr lang="hu-HU" sz="2400" dirty="0"/>
              <a:t>:          </a:t>
            </a:r>
            <a:r>
              <a:rPr lang="hu-HU" sz="2400" b="1" dirty="0" err="1" smtClean="0"/>
              <a:t>K-Gipser</a:t>
            </a:r>
            <a:r>
              <a:rPr lang="hu-HU" sz="2400" b="1" dirty="0" smtClean="0"/>
              <a:t> </a:t>
            </a:r>
            <a:r>
              <a:rPr lang="hu-HU" sz="2400" b="1" dirty="0"/>
              <a:t>Kft.</a:t>
            </a:r>
            <a:r>
              <a:rPr lang="hu-HU" sz="2400" dirty="0"/>
              <a:t>  Debrecen</a:t>
            </a:r>
          </a:p>
          <a:p>
            <a:r>
              <a:rPr lang="hu-HU" sz="2400" dirty="0"/>
              <a:t>alvállalkozó:         </a:t>
            </a:r>
            <a:r>
              <a:rPr lang="hu-HU" sz="2400" dirty="0" smtClean="0"/>
              <a:t> </a:t>
            </a:r>
            <a:r>
              <a:rPr lang="hu-HU" sz="2400" b="1" dirty="0" err="1"/>
              <a:t>Imbrex</a:t>
            </a:r>
            <a:r>
              <a:rPr lang="hu-HU" sz="2400" b="1" dirty="0"/>
              <a:t> 95 Kft.</a:t>
            </a:r>
            <a:r>
              <a:rPr lang="hu-HU" sz="2400" dirty="0"/>
              <a:t>  Nyíregyháza</a:t>
            </a:r>
          </a:p>
          <a:p>
            <a:r>
              <a:rPr lang="hu-HU" sz="2400" dirty="0"/>
              <a:t>alvállalkozó:          </a:t>
            </a:r>
            <a:r>
              <a:rPr lang="hu-HU" sz="2400" b="1" dirty="0" err="1" smtClean="0"/>
              <a:t>Nordikal</a:t>
            </a:r>
            <a:r>
              <a:rPr lang="hu-HU" sz="2400" b="1" dirty="0" smtClean="0"/>
              <a:t> </a:t>
            </a:r>
            <a:r>
              <a:rPr lang="hu-HU" sz="2400" b="1" dirty="0"/>
              <a:t>Kft.</a:t>
            </a:r>
            <a:r>
              <a:rPr lang="hu-HU" sz="2400" dirty="0"/>
              <a:t>  Budapest</a:t>
            </a:r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xmlns="" val="33799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3072" y="0"/>
            <a:ext cx="5697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6240"/>
            <a:ext cx="9144000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Műhel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2215</TotalTime>
  <Words>527</Words>
  <Application>Microsoft Office PowerPoint</Application>
  <PresentationFormat>Diavetítés a képernyőre (4:3 oldalarány)</PresentationFormat>
  <Paragraphs>211</Paragraphs>
  <Slides>101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101</vt:i4>
      </vt:variant>
    </vt:vector>
  </HeadingPairs>
  <TitlesOfParts>
    <vt:vector size="103" baseType="lpstr">
      <vt:lpstr>Office-téma</vt:lpstr>
      <vt:lpstr>Microsoft Word Picture</vt:lpstr>
      <vt:lpstr> </vt:lpstr>
      <vt:lpstr> A 2013. ÉVI ÉPÍTŐIPARI NÍVÓDÍJ</vt:lpstr>
      <vt:lpstr>          Többlakásos lakóház kategóriában  </vt:lpstr>
      <vt:lpstr>Középület kategóriában  </vt:lpstr>
      <vt:lpstr>5. dia</vt:lpstr>
      <vt:lpstr>6. dia</vt:lpstr>
      <vt:lpstr>7. dia</vt:lpstr>
      <vt:lpstr>8. dia</vt:lpstr>
      <vt:lpstr>9. dia</vt:lpstr>
      <vt:lpstr>Középület kategóriában  Széchenyi István Egyetem, Új Tudástér és Inno-Share épületek Győr Egyetem tér.1. </vt:lpstr>
      <vt:lpstr>11. dia</vt:lpstr>
      <vt:lpstr>12. dia</vt:lpstr>
      <vt:lpstr>13. dia</vt:lpstr>
      <vt:lpstr>14. dia</vt:lpstr>
      <vt:lpstr>15. dia</vt:lpstr>
      <vt:lpstr>Középület kategóriában NYME Sopron, Kutató Laboratórium és Tudományos Központ Sopron, Bajcsy Zsilinszky utca 4.                           </vt:lpstr>
      <vt:lpstr>17. dia</vt:lpstr>
      <vt:lpstr>18. dia</vt:lpstr>
      <vt:lpstr>19. dia</vt:lpstr>
      <vt:lpstr>20. dia</vt:lpstr>
      <vt:lpstr>21. dia</vt:lpstr>
      <vt:lpstr>Irodaépület kategóriában  </vt:lpstr>
      <vt:lpstr>23. dia</vt:lpstr>
      <vt:lpstr>24. dia</vt:lpstr>
      <vt:lpstr>25. dia</vt:lpstr>
      <vt:lpstr>26. dia</vt:lpstr>
      <vt:lpstr>27. dia</vt:lpstr>
      <vt:lpstr>Irodaépület kategóriában   </vt:lpstr>
      <vt:lpstr>29. dia</vt:lpstr>
      <vt:lpstr>30. dia</vt:lpstr>
      <vt:lpstr>31. dia</vt:lpstr>
      <vt:lpstr>32. dia</vt:lpstr>
      <vt:lpstr>33. dia</vt:lpstr>
      <vt:lpstr> Kereskedelmi létesítmény kategóriában </vt:lpstr>
      <vt:lpstr>35. dia</vt:lpstr>
      <vt:lpstr>36. dia</vt:lpstr>
      <vt:lpstr>37. dia</vt:lpstr>
      <vt:lpstr>38. dia</vt:lpstr>
      <vt:lpstr>39. dia</vt:lpstr>
      <vt:lpstr> Sport és szabadidős kategóriában  </vt:lpstr>
      <vt:lpstr>41. dia</vt:lpstr>
      <vt:lpstr>42. dia</vt:lpstr>
      <vt:lpstr>43. dia</vt:lpstr>
      <vt:lpstr>44. dia</vt:lpstr>
      <vt:lpstr>45. dia</vt:lpstr>
      <vt:lpstr> Ipari és energetikai kategóriában  </vt:lpstr>
      <vt:lpstr>47. dia</vt:lpstr>
      <vt:lpstr>48. dia</vt:lpstr>
      <vt:lpstr>49. dia</vt:lpstr>
      <vt:lpstr>50. dia</vt:lpstr>
      <vt:lpstr>51. dia</vt:lpstr>
      <vt:lpstr>Ipari és energetikai kategóriában  </vt:lpstr>
      <vt:lpstr>53. dia</vt:lpstr>
      <vt:lpstr>54. dia</vt:lpstr>
      <vt:lpstr>55. dia</vt:lpstr>
      <vt:lpstr>56. dia</vt:lpstr>
      <vt:lpstr>57. dia</vt:lpstr>
      <vt:lpstr> Műemlék-helyreállítás, rehabilitáció kategóriában  </vt:lpstr>
      <vt:lpstr>59. dia</vt:lpstr>
      <vt:lpstr>60. dia</vt:lpstr>
      <vt:lpstr>61. dia</vt:lpstr>
      <vt:lpstr>62. dia</vt:lpstr>
      <vt:lpstr>63. dia</vt:lpstr>
      <vt:lpstr> Közlekedési létesítmény kategóriában   </vt:lpstr>
      <vt:lpstr>65. dia</vt:lpstr>
      <vt:lpstr>66. dia</vt:lpstr>
      <vt:lpstr>67. dia</vt:lpstr>
      <vt:lpstr>68. dia</vt:lpstr>
      <vt:lpstr>69. dia</vt:lpstr>
      <vt:lpstr>Infrastrukturális létesítmény  kategóriában  </vt:lpstr>
      <vt:lpstr>71. dia</vt:lpstr>
      <vt:lpstr>72. dia</vt:lpstr>
      <vt:lpstr>73. dia</vt:lpstr>
      <vt:lpstr>74. dia</vt:lpstr>
      <vt:lpstr>75. dia</vt:lpstr>
      <vt:lpstr> Környezetvédelmi és vízügyi létesítmény kategóriában </vt:lpstr>
      <vt:lpstr>77. dia</vt:lpstr>
      <vt:lpstr>78. dia</vt:lpstr>
      <vt:lpstr>79. dia</vt:lpstr>
      <vt:lpstr>80. dia</vt:lpstr>
      <vt:lpstr>81. dia</vt:lpstr>
      <vt:lpstr> Mezőgazdasági létesítmény kategóriában </vt:lpstr>
      <vt:lpstr>83. dia</vt:lpstr>
      <vt:lpstr>84. dia</vt:lpstr>
      <vt:lpstr>85. dia</vt:lpstr>
      <vt:lpstr>86. dia</vt:lpstr>
      <vt:lpstr>87. dia</vt:lpstr>
      <vt:lpstr>2013. ÉVI ÉPÍTŐIPARI NÍVÓDÍJ OKLEVÉL </vt:lpstr>
      <vt:lpstr> Irodaépület kategóriában </vt:lpstr>
      <vt:lpstr>90. dia</vt:lpstr>
      <vt:lpstr>91. dia</vt:lpstr>
      <vt:lpstr>92. dia</vt:lpstr>
      <vt:lpstr>93. dia</vt:lpstr>
      <vt:lpstr>94. dia</vt:lpstr>
      <vt:lpstr> Környezetvédelmi és vízügyi létesítmény kategóriában  </vt:lpstr>
      <vt:lpstr>96. dia</vt:lpstr>
      <vt:lpstr>97. dia</vt:lpstr>
      <vt:lpstr>98. dia</vt:lpstr>
      <vt:lpstr>99. dia</vt:lpstr>
      <vt:lpstr>100. dia</vt:lpstr>
      <vt:lpstr>A 2013. ÉVI ÉPÍTŐIPARI NÍVÓDÍJ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MESTERDÍJ</dc:title>
  <dc:creator>marius</dc:creator>
  <cp:lastModifiedBy>marius</cp:lastModifiedBy>
  <cp:revision>143</cp:revision>
  <dcterms:created xsi:type="dcterms:W3CDTF">2012-12-02T13:36:22Z</dcterms:created>
  <dcterms:modified xsi:type="dcterms:W3CDTF">2013-12-09T16:41:54Z</dcterms:modified>
</cp:coreProperties>
</file>